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6" r:id="rId5"/>
    <p:sldId id="259" r:id="rId6"/>
    <p:sldId id="287" r:id="rId7"/>
    <p:sldId id="260" r:id="rId8"/>
    <p:sldId id="261" r:id="rId9"/>
    <p:sldId id="285" r:id="rId10"/>
    <p:sldId id="263" r:id="rId11"/>
    <p:sldId id="262" r:id="rId12"/>
    <p:sldId id="264" r:id="rId13"/>
    <p:sldId id="293" r:id="rId14"/>
    <p:sldId id="265" r:id="rId15"/>
    <p:sldId id="267" r:id="rId16"/>
    <p:sldId id="294" r:id="rId17"/>
    <p:sldId id="271" r:id="rId18"/>
    <p:sldId id="268" r:id="rId19"/>
    <p:sldId id="269" r:id="rId20"/>
    <p:sldId id="270" r:id="rId21"/>
    <p:sldId id="272" r:id="rId22"/>
    <p:sldId id="273" r:id="rId23"/>
    <p:sldId id="274" r:id="rId24"/>
    <p:sldId id="275" r:id="rId25"/>
    <p:sldId id="276" r:id="rId26"/>
    <p:sldId id="277" r:id="rId27"/>
    <p:sldId id="278" r:id="rId28"/>
    <p:sldId id="279" r:id="rId29"/>
    <p:sldId id="280" r:id="rId30"/>
    <p:sldId id="284" r:id="rId31"/>
    <p:sldId id="281" r:id="rId32"/>
    <p:sldId id="282" r:id="rId33"/>
    <p:sldId id="286" r:id="rId34"/>
    <p:sldId id="28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C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42EC665-73BE-4E2F-B930-F97F3E48AF32}" type="datetimeFigureOut">
              <a:rPr lang="en-US" smtClean="0"/>
              <a:t>11/18/2015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485C0-ADC9-4D75-840B-F005233C3CFA}"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2EC665-73BE-4E2F-B930-F97F3E48AF32}" type="datetimeFigureOut">
              <a:rPr lang="en-US" smtClean="0"/>
              <a:t>11/18/2015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485C0-ADC9-4D75-840B-F005233C3CF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2"/>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2EC665-73BE-4E2F-B930-F97F3E48AF32}" type="datetimeFigureOut">
              <a:rPr lang="en-US" smtClean="0"/>
              <a:t>11/18/2015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485C0-ADC9-4D75-840B-F005233C3CF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2EC665-73BE-4E2F-B930-F97F3E48AF32}" type="datetimeFigureOut">
              <a:rPr lang="en-US" smtClean="0"/>
              <a:t>11/18/2015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485C0-ADC9-4D75-840B-F005233C3CF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2EC665-73BE-4E2F-B930-F97F3E48AF32}" type="datetimeFigureOut">
              <a:rPr lang="en-US" smtClean="0"/>
              <a:t>11/18/2015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485C0-ADC9-4D75-840B-F005233C3CFA}"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2EC665-73BE-4E2F-B930-F97F3E48AF32}" type="datetimeFigureOut">
              <a:rPr lang="en-US" smtClean="0"/>
              <a:t>11/18/2015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5485C0-ADC9-4D75-840B-F005233C3CF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2EC665-73BE-4E2F-B930-F97F3E48AF32}" type="datetimeFigureOut">
              <a:rPr lang="en-US" smtClean="0"/>
              <a:t>11/18/2015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5485C0-ADC9-4D75-840B-F005233C3CFA}"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2EC665-73BE-4E2F-B930-F97F3E48AF32}" type="datetimeFigureOut">
              <a:rPr lang="en-US" smtClean="0"/>
              <a:t>11/18/2015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5485C0-ADC9-4D75-840B-F005233C3CF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2EC665-73BE-4E2F-B930-F97F3E48AF32}" type="datetimeFigureOut">
              <a:rPr lang="en-US" smtClean="0"/>
              <a:t>11/18/2015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5485C0-ADC9-4D75-840B-F005233C3CF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1"/>
            <a:ext cx="4594935"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2EC665-73BE-4E2F-B930-F97F3E48AF32}" type="datetimeFigureOut">
              <a:rPr lang="en-US" smtClean="0"/>
              <a:t>11/18/2015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5485C0-ADC9-4D75-840B-F005233C3CFA}" type="slidenum">
              <a:rPr lang="en-US" smtClean="0"/>
              <a:t>‹#›</a:t>
            </a:fld>
            <a:endParaRPr lang="en-US"/>
          </a:p>
        </p:txBody>
      </p:sp>
      <p:cxnSp>
        <p:nvCxnSpPr>
          <p:cNvPr id="10" name="Straight Connector 9"/>
          <p:cNvCxnSpPr/>
          <p:nvPr/>
        </p:nvCxnSpPr>
        <p:spPr>
          <a:xfrm rot="5400000">
            <a:off x="1677195"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2EC665-73BE-4E2F-B930-F97F3E48AF32}" type="datetimeFigureOut">
              <a:rPr lang="en-US" smtClean="0"/>
              <a:t>11/18/2015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5485C0-ADC9-4D75-840B-F005233C3CF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7"/>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842EC665-73BE-4E2F-B930-F97F3E48AF32}" type="datetimeFigureOut">
              <a:rPr lang="en-US" smtClean="0"/>
              <a:t>11/18/2015</a:t>
            </a:fld>
            <a:endParaRPr lang="en-US"/>
          </a:p>
        </p:txBody>
      </p:sp>
      <p:sp>
        <p:nvSpPr>
          <p:cNvPr id="5" name="Footer Placeholder 4"/>
          <p:cNvSpPr>
            <a:spLocks noGrp="1"/>
          </p:cNvSpPr>
          <p:nvPr>
            <p:ph type="ftr" sz="quarter" idx="3"/>
          </p:nvPr>
        </p:nvSpPr>
        <p:spPr>
          <a:xfrm>
            <a:off x="762000" y="6208777"/>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9"/>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9F5485C0-ADC9-4D75-840B-F005233C3CFA}"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hyperlink" Target="http://aids.gov/"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youtube.com/watch?v=jHRfDTqPzj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200" dirty="0" smtClean="0"/>
              <a:t>Lifestyle Diseases</a:t>
            </a:r>
            <a:endParaRPr lang="en-US" sz="7200" dirty="0"/>
          </a:p>
        </p:txBody>
      </p:sp>
      <p:sp>
        <p:nvSpPr>
          <p:cNvPr id="3" name="Subtitle 2"/>
          <p:cNvSpPr>
            <a:spLocks noGrp="1"/>
          </p:cNvSpPr>
          <p:nvPr>
            <p:ph type="subTitle" idx="1"/>
          </p:nvPr>
        </p:nvSpPr>
        <p:spPr/>
        <p:txBody>
          <a:bodyPr>
            <a:normAutofit lnSpcReduction="10000"/>
          </a:bodyPr>
          <a:lstStyle/>
          <a:p>
            <a:r>
              <a:rPr lang="en-US" dirty="0" smtClean="0"/>
              <a:t>Chapter 17 </a:t>
            </a:r>
          </a:p>
          <a:p>
            <a:r>
              <a:rPr lang="en-US" dirty="0" smtClean="0"/>
              <a:t>Pg. 450</a:t>
            </a:r>
            <a:endParaRPr lang="en-US" dirty="0"/>
          </a:p>
        </p:txBody>
      </p:sp>
    </p:spTree>
    <p:extLst>
      <p:ext uri="{BB962C8B-B14F-4D97-AF65-F5344CB8AC3E}">
        <p14:creationId xmlns:p14="http://schemas.microsoft.com/office/powerpoint/2010/main" val="32935377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884" y="5953782"/>
            <a:ext cx="6781800" cy="1447800"/>
          </a:xfrm>
        </p:spPr>
        <p:txBody>
          <a:bodyPr>
            <a:normAutofit fontScale="90000"/>
          </a:bodyPr>
          <a:lstStyle/>
          <a:p>
            <a:r>
              <a:rPr lang="en-US" dirty="0" smtClean="0"/>
              <a:t>Atherosclerosis - </a:t>
            </a:r>
            <a:r>
              <a:rPr lang="en-US" sz="2700" dirty="0" smtClean="0"/>
              <a:t>disease characterized by plaques along the inner walls of the arteries.   Obstructs blood flow and makes blood clots likely.  Most common form of CVD.</a:t>
            </a:r>
            <a:r>
              <a:rPr lang="en-US" sz="2000" dirty="0" smtClean="0"/>
              <a:t/>
            </a:r>
            <a:br>
              <a:rPr lang="en-US" sz="2000" dirty="0" smtClean="0"/>
            </a:br>
            <a:endParaRPr lang="en-US" dirty="0">
              <a:solidFill>
                <a:schemeClr val="accent1">
                  <a:lumMod val="75000"/>
                </a:schemeClr>
              </a:solidFill>
            </a:endParaRPr>
          </a:p>
        </p:txBody>
      </p:sp>
      <p:sp>
        <p:nvSpPr>
          <p:cNvPr id="3" name="Content Placeholder 2"/>
          <p:cNvSpPr>
            <a:spLocks noGrp="1"/>
          </p:cNvSpPr>
          <p:nvPr>
            <p:ph idx="1"/>
          </p:nvPr>
        </p:nvSpPr>
        <p:spPr>
          <a:xfrm>
            <a:off x="0" y="103216"/>
            <a:ext cx="4100945" cy="3581400"/>
          </a:xfrm>
        </p:spPr>
        <p:txBody>
          <a:bodyPr>
            <a:normAutofit/>
          </a:bodyPr>
          <a:lstStyle/>
          <a:p>
            <a:r>
              <a:rPr lang="en-US" sz="2000" b="1" dirty="0" smtClean="0"/>
              <a:t>Plaque</a:t>
            </a:r>
            <a:r>
              <a:rPr lang="en-US" sz="2000" dirty="0" smtClean="0"/>
              <a:t>- build up of fat, damage the artery walls &amp; narrow passageways</a:t>
            </a:r>
          </a:p>
          <a:p>
            <a:r>
              <a:rPr lang="en-US" sz="2000" b="1" dirty="0" smtClean="0"/>
              <a:t>Aneurysm</a:t>
            </a:r>
            <a:r>
              <a:rPr lang="en-US" sz="2000" dirty="0" smtClean="0"/>
              <a:t>-ballooning out of an artery wall where it has grown </a:t>
            </a:r>
            <a:r>
              <a:rPr lang="en-US" sz="1800" dirty="0" smtClean="0"/>
              <a:t>weak</a:t>
            </a:r>
            <a:r>
              <a:rPr lang="en-US" sz="2000" dirty="0" smtClean="0"/>
              <a:t> </a:t>
            </a:r>
          </a:p>
          <a:p>
            <a:pPr lvl="1"/>
            <a:r>
              <a:rPr lang="en-US" sz="2000" b="1" dirty="0" smtClean="0"/>
              <a:t>Hemorrhage</a:t>
            </a:r>
            <a:r>
              <a:rPr lang="en-US" sz="2000" dirty="0" smtClean="0"/>
              <a:t> – significant bleeding. </a:t>
            </a:r>
          </a:p>
          <a:p>
            <a:r>
              <a:rPr lang="en-US" sz="2000" b="1" dirty="0" smtClean="0"/>
              <a:t>Embolism</a:t>
            </a:r>
            <a:r>
              <a:rPr lang="en-US" sz="2000" dirty="0" smtClean="0"/>
              <a:t> – traveling blood clot.</a:t>
            </a:r>
          </a:p>
          <a:p>
            <a:pPr marL="0" indent="0">
              <a:buNone/>
            </a:pPr>
            <a:endParaRPr lang="en-US" sz="20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0832" y="439550"/>
            <a:ext cx="3925824" cy="256032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96785">
            <a:off x="6335803" y="2603857"/>
            <a:ext cx="2196756" cy="292608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5945" y="2878177"/>
            <a:ext cx="2431454" cy="1945163"/>
          </a:xfrm>
          <a:prstGeom prst="rect">
            <a:avLst/>
          </a:prstGeom>
        </p:spPr>
      </p:pic>
      <p:cxnSp>
        <p:nvCxnSpPr>
          <p:cNvPr id="10" name="Straight Arrow Connector 9"/>
          <p:cNvCxnSpPr/>
          <p:nvPr/>
        </p:nvCxnSpPr>
        <p:spPr>
          <a:xfrm>
            <a:off x="3432627" y="1456112"/>
            <a:ext cx="3063294" cy="176239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3514807" y="762000"/>
            <a:ext cx="813955"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1219200" y="3352800"/>
            <a:ext cx="1295400" cy="61939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6451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ircle(in)">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2286000" cy="5257800"/>
          </a:xfrm>
        </p:spPr>
        <p:txBody>
          <a:bodyPr>
            <a:normAutofit/>
          </a:bodyPr>
          <a:lstStyle/>
          <a:p>
            <a:r>
              <a:rPr lang="en-US" dirty="0" smtClean="0">
                <a:solidFill>
                  <a:srgbClr val="92D050"/>
                </a:solidFill>
              </a:rPr>
              <a:t>Heart Attack </a:t>
            </a:r>
            <a:r>
              <a:rPr lang="en-US" dirty="0" smtClean="0"/>
              <a:t>- </a:t>
            </a:r>
            <a:r>
              <a:rPr lang="en-US" sz="2000" dirty="0" smtClean="0"/>
              <a:t> vessels that feed the heart muscle become blocked, causing tissue death. When heart tissue dies, it is replaced by scar tissue that cannot pump efficiently.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0" y="121920"/>
            <a:ext cx="5867400" cy="6736080"/>
          </a:xfrm>
        </p:spPr>
      </p:pic>
    </p:spTree>
    <p:extLst>
      <p:ext uri="{BB962C8B-B14F-4D97-AF65-F5344CB8AC3E}">
        <p14:creationId xmlns:p14="http://schemas.microsoft.com/office/powerpoint/2010/main" val="218914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394" y="5257800"/>
            <a:ext cx="6781800" cy="1143000"/>
          </a:xfrm>
        </p:spPr>
        <p:txBody>
          <a:bodyPr>
            <a:normAutofit fontScale="90000"/>
          </a:bodyPr>
          <a:lstStyle/>
          <a:p>
            <a:r>
              <a:rPr lang="en-US" dirty="0" smtClean="0">
                <a:solidFill>
                  <a:srgbClr val="92D050"/>
                </a:solidFill>
              </a:rPr>
              <a:t>Medical Treatments for Heart Disease</a:t>
            </a:r>
            <a:endParaRPr lang="en-US" dirty="0">
              <a:solidFill>
                <a:srgbClr val="92D050"/>
              </a:solidFill>
            </a:endParaRPr>
          </a:p>
        </p:txBody>
      </p:sp>
      <p:sp>
        <p:nvSpPr>
          <p:cNvPr id="3" name="Content Placeholder 2"/>
          <p:cNvSpPr>
            <a:spLocks noGrp="1"/>
          </p:cNvSpPr>
          <p:nvPr>
            <p:ph idx="1"/>
          </p:nvPr>
        </p:nvSpPr>
        <p:spPr>
          <a:xfrm>
            <a:off x="762000" y="685800"/>
            <a:ext cx="7543800" cy="4114800"/>
          </a:xfrm>
        </p:spPr>
        <p:txBody>
          <a:bodyPr>
            <a:normAutofit fontScale="92500" lnSpcReduction="20000"/>
          </a:bodyPr>
          <a:lstStyle/>
          <a:p>
            <a:r>
              <a:rPr lang="en-US" b="1" dirty="0" smtClean="0"/>
              <a:t>Pacemaker</a:t>
            </a:r>
            <a:r>
              <a:rPr lang="en-US" dirty="0" smtClean="0"/>
              <a:t> – device that delivers electrical impulses to the heart</a:t>
            </a:r>
            <a:r>
              <a:rPr lang="en-US" dirty="0"/>
              <a:t> </a:t>
            </a:r>
            <a:r>
              <a:rPr lang="en-US" dirty="0" smtClean="0"/>
              <a:t>to regulate heartbeat.  Can be implanted.</a:t>
            </a:r>
          </a:p>
          <a:p>
            <a:r>
              <a:rPr lang="en-US" b="1" dirty="0" smtClean="0"/>
              <a:t>Bypass Surgery </a:t>
            </a:r>
            <a:r>
              <a:rPr lang="en-US" dirty="0" smtClean="0"/>
              <a:t>– provides alternate route for blood to reach heart, bypassing a blocked artery. </a:t>
            </a:r>
          </a:p>
          <a:p>
            <a:r>
              <a:rPr lang="en-US" b="1" dirty="0" smtClean="0"/>
              <a:t>Heart Transplant </a:t>
            </a:r>
            <a:r>
              <a:rPr lang="en-US" dirty="0" smtClean="0"/>
              <a:t>– surgical replacement of a diseased heart with a healthy one.  Rejection of new heart is always a threat.</a:t>
            </a:r>
          </a:p>
          <a:p>
            <a:r>
              <a:rPr lang="en-US" b="1" dirty="0" smtClean="0"/>
              <a:t>Artificial Heart </a:t>
            </a:r>
            <a:r>
              <a:rPr lang="en-US" dirty="0" smtClean="0"/>
              <a:t>– pump designed to fit into the human chest cavity and perform the heart’s functions of pumping blood around the body.  (used for year or longer)</a:t>
            </a:r>
          </a:p>
          <a:p>
            <a:r>
              <a:rPr lang="en-US" b="1" dirty="0" smtClean="0"/>
              <a:t>Human Gene Therapy </a:t>
            </a:r>
            <a:r>
              <a:rPr lang="en-US" dirty="0" smtClean="0"/>
              <a:t>– use of genetic material to treat, cure, or prevent diseases such as heart disease and cancer.  If research succeeds, physicians may one day treat diseases by replacing defective disease-causing genes with healthy genetic material in a person’s cells.  </a:t>
            </a:r>
            <a:endParaRPr lang="en-US" dirty="0"/>
          </a:p>
        </p:txBody>
      </p:sp>
    </p:spTree>
    <p:extLst>
      <p:ext uri="{BB962C8B-B14F-4D97-AF65-F5344CB8AC3E}">
        <p14:creationId xmlns:p14="http://schemas.microsoft.com/office/powerpoint/2010/main" val="405931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225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4250"/>
                            </p:stCondLst>
                            <p:childTnLst>
                              <p:par>
                                <p:cTn id="17" presetID="42" presetClass="entr" presetSubtype="0" fill="hold" nodeType="afterEffect">
                                  <p:stCondLst>
                                    <p:cond delay="225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7500"/>
                            </p:stCondLst>
                            <p:childTnLst>
                              <p:par>
                                <p:cTn id="23" presetID="42" presetClass="entr" presetSubtype="0" fill="hold" nodeType="afterEffect">
                                  <p:stCondLst>
                                    <p:cond delay="300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11500"/>
                            </p:stCondLst>
                            <p:childTnLst>
                              <p:par>
                                <p:cTn id="29" presetID="42" presetClass="entr" presetSubtype="0" fill="hold" nodeType="afterEffect">
                                  <p:stCondLst>
                                    <p:cond delay="225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81600"/>
            <a:ext cx="6781800" cy="990600"/>
          </a:xfrm>
        </p:spPr>
        <p:txBody>
          <a:bodyPr/>
          <a:lstStyle/>
          <a:p>
            <a:r>
              <a:rPr lang="en-US" dirty="0" smtClean="0"/>
              <a:t>Stroke</a:t>
            </a:r>
            <a:endParaRPr lang="en-US" dirty="0"/>
          </a:p>
        </p:txBody>
      </p:sp>
      <p:sp>
        <p:nvSpPr>
          <p:cNvPr id="3" name="Content Placeholder 2"/>
          <p:cNvSpPr>
            <a:spLocks noGrp="1"/>
          </p:cNvSpPr>
          <p:nvPr>
            <p:ph idx="1"/>
          </p:nvPr>
        </p:nvSpPr>
        <p:spPr>
          <a:xfrm>
            <a:off x="762000" y="685800"/>
            <a:ext cx="7543800" cy="4495800"/>
          </a:xfrm>
        </p:spPr>
        <p:txBody>
          <a:bodyPr/>
          <a:lstStyle/>
          <a:p>
            <a:r>
              <a:rPr lang="en-US" dirty="0" smtClean="0"/>
              <a:t>Blockages or hemorrhages in the vessels that feed the brain.</a:t>
            </a:r>
          </a:p>
          <a:p>
            <a:r>
              <a:rPr lang="en-US" dirty="0" smtClean="0"/>
              <a:t>Third leading cause of death in the U.S.</a:t>
            </a:r>
          </a:p>
          <a:p>
            <a:r>
              <a:rPr lang="en-US" dirty="0" smtClean="0"/>
              <a:t>Sometimes before a major stroke occurs, a person will experience mini strokes or small strokes.  These warn a blockage is forming.</a:t>
            </a:r>
          </a:p>
          <a:p>
            <a:r>
              <a:rPr lang="en-US" dirty="0" smtClean="0"/>
              <a:t>A minor stroke may have no lasting effect.  Survivors of severe stroke may lose the ability to walk, talk, form words, or move their arms and/or legs.  Sometimes this damage is permanent.  </a:t>
            </a:r>
            <a:endParaRPr lang="en-US" dirty="0"/>
          </a:p>
        </p:txBody>
      </p:sp>
    </p:spTree>
    <p:extLst>
      <p:ext uri="{BB962C8B-B14F-4D97-AF65-F5344CB8AC3E}">
        <p14:creationId xmlns:p14="http://schemas.microsoft.com/office/powerpoint/2010/main" val="2996642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Stroke - </a:t>
            </a:r>
            <a:r>
              <a:rPr lang="en-US" sz="2000" dirty="0" smtClean="0">
                <a:solidFill>
                  <a:srgbClr val="7030A0"/>
                </a:solidFill>
              </a:rPr>
              <a:t>the shutting off of the blood flow to the brain by plaques, a clot, or hemorrhage. </a:t>
            </a:r>
            <a:endParaRPr lang="en-US" dirty="0">
              <a:solidFill>
                <a:srgbClr val="7030A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304800"/>
            <a:ext cx="8579799" cy="4480560"/>
          </a:xfrm>
        </p:spPr>
      </p:pic>
    </p:spTree>
    <p:extLst>
      <p:ext uri="{BB962C8B-B14F-4D97-AF65-F5344CB8AC3E}">
        <p14:creationId xmlns:p14="http://schemas.microsoft.com/office/powerpoint/2010/main" val="330882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797">
                                          <p:stCondLst>
                                            <p:cond delay="0"/>
                                          </p:stCondLst>
                                        </p:cTn>
                                        <p:tgtEl>
                                          <p:spTgt spid="4"/>
                                        </p:tgtEl>
                                      </p:cBhvr>
                                    </p:animEffect>
                                    <p:anim calcmode="lin" valueType="num">
                                      <p:cBhvr>
                                        <p:cTn id="8" dur="2505"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913"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913" tmFilter="0, 0; 0.125,0.2665; 0.25,0.4; 0.375,0.465; 0.5,0.5;  0.625,0.535; 0.75,0.6; 0.875,0.7335; 1,1">
                                          <p:stCondLst>
                                            <p:cond delay="913"/>
                                          </p:stCondLst>
                                        </p:cTn>
                                        <p:tgtEl>
                                          <p:spTgt spid="4"/>
                                        </p:tgtEl>
                                        <p:attrNameLst>
                                          <p:attrName>ppt_y</p:attrName>
                                        </p:attrNameLst>
                                      </p:cBhvr>
                                      <p:tavLst>
                                        <p:tav tm="0" fmla="#ppt_y-sin(pi*$)/9">
                                          <p:val>
                                            <p:fltVal val="0"/>
                                          </p:val>
                                        </p:tav>
                                        <p:tav tm="100000">
                                          <p:val>
                                            <p:fltVal val="1"/>
                                          </p:val>
                                        </p:tav>
                                      </p:tavLst>
                                    </p:anim>
                                    <p:anim calcmode="lin" valueType="num">
                                      <p:cBhvr>
                                        <p:cTn id="11" dur="456" tmFilter="0, 0; 0.125,0.2665; 0.25,0.4; 0.375,0.465; 0.5,0.5;  0.625,0.535; 0.75,0.6; 0.875,0.7335; 1,1">
                                          <p:stCondLst>
                                            <p:cond delay="1821"/>
                                          </p:stCondLst>
                                        </p:cTn>
                                        <p:tgtEl>
                                          <p:spTgt spid="4"/>
                                        </p:tgtEl>
                                        <p:attrNameLst>
                                          <p:attrName>ppt_y</p:attrName>
                                        </p:attrNameLst>
                                      </p:cBhvr>
                                      <p:tavLst>
                                        <p:tav tm="0" fmla="#ppt_y-sin(pi*$)/27">
                                          <p:val>
                                            <p:fltVal val="0"/>
                                          </p:val>
                                        </p:tav>
                                        <p:tav tm="100000">
                                          <p:val>
                                            <p:fltVal val="1"/>
                                          </p:val>
                                        </p:tav>
                                      </p:tavLst>
                                    </p:anim>
                                    <p:anim calcmode="lin" valueType="num">
                                      <p:cBhvr>
                                        <p:cTn id="12" dur="226" tmFilter="0, 0; 0.125,0.2665; 0.25,0.4; 0.375,0.465; 0.5,0.5;  0.625,0.535; 0.75,0.6; 0.875,0.7335; 1,1">
                                          <p:stCondLst>
                                            <p:cond delay="2277"/>
                                          </p:stCondLst>
                                        </p:cTn>
                                        <p:tgtEl>
                                          <p:spTgt spid="4"/>
                                        </p:tgtEl>
                                        <p:attrNameLst>
                                          <p:attrName>ppt_y</p:attrName>
                                        </p:attrNameLst>
                                      </p:cBhvr>
                                      <p:tavLst>
                                        <p:tav tm="0" fmla="#ppt_y-sin(pi*$)/81">
                                          <p:val>
                                            <p:fltVal val="0"/>
                                          </p:val>
                                        </p:tav>
                                        <p:tav tm="100000">
                                          <p:val>
                                            <p:fltVal val="1"/>
                                          </p:val>
                                        </p:tav>
                                      </p:tavLst>
                                    </p:anim>
                                    <p:animScale>
                                      <p:cBhvr>
                                        <p:cTn id="13" dur="36">
                                          <p:stCondLst>
                                            <p:cond delay="894"/>
                                          </p:stCondLst>
                                        </p:cTn>
                                        <p:tgtEl>
                                          <p:spTgt spid="4"/>
                                        </p:tgtEl>
                                      </p:cBhvr>
                                      <p:to x="100000" y="60000"/>
                                    </p:animScale>
                                    <p:animScale>
                                      <p:cBhvr>
                                        <p:cTn id="14" dur="228" decel="50000">
                                          <p:stCondLst>
                                            <p:cond delay="930"/>
                                          </p:stCondLst>
                                        </p:cTn>
                                        <p:tgtEl>
                                          <p:spTgt spid="4"/>
                                        </p:tgtEl>
                                      </p:cBhvr>
                                      <p:to x="100000" y="100000"/>
                                    </p:animScale>
                                    <p:animScale>
                                      <p:cBhvr>
                                        <p:cTn id="15" dur="36">
                                          <p:stCondLst>
                                            <p:cond delay="1804"/>
                                          </p:stCondLst>
                                        </p:cTn>
                                        <p:tgtEl>
                                          <p:spTgt spid="4"/>
                                        </p:tgtEl>
                                      </p:cBhvr>
                                      <p:to x="100000" y="80000"/>
                                    </p:animScale>
                                    <p:animScale>
                                      <p:cBhvr>
                                        <p:cTn id="16" dur="228" decel="50000">
                                          <p:stCondLst>
                                            <p:cond delay="1840"/>
                                          </p:stCondLst>
                                        </p:cTn>
                                        <p:tgtEl>
                                          <p:spTgt spid="4"/>
                                        </p:tgtEl>
                                      </p:cBhvr>
                                      <p:to x="100000" y="100000"/>
                                    </p:animScale>
                                    <p:animScale>
                                      <p:cBhvr>
                                        <p:cTn id="17" dur="36">
                                          <p:stCondLst>
                                            <p:cond delay="2258"/>
                                          </p:stCondLst>
                                        </p:cTn>
                                        <p:tgtEl>
                                          <p:spTgt spid="4"/>
                                        </p:tgtEl>
                                      </p:cBhvr>
                                      <p:to x="100000" y="90000"/>
                                    </p:animScale>
                                    <p:animScale>
                                      <p:cBhvr>
                                        <p:cTn id="18" dur="228" decel="50000">
                                          <p:stCondLst>
                                            <p:cond delay="2293"/>
                                          </p:stCondLst>
                                        </p:cTn>
                                        <p:tgtEl>
                                          <p:spTgt spid="4"/>
                                        </p:tgtEl>
                                      </p:cBhvr>
                                      <p:to x="100000" y="100000"/>
                                    </p:animScale>
                                    <p:animScale>
                                      <p:cBhvr>
                                        <p:cTn id="19" dur="36">
                                          <p:stCondLst>
                                            <p:cond delay="2486"/>
                                          </p:stCondLst>
                                        </p:cTn>
                                        <p:tgtEl>
                                          <p:spTgt spid="4"/>
                                        </p:tgtEl>
                                      </p:cBhvr>
                                      <p:to x="100000" y="95000"/>
                                    </p:animScale>
                                    <p:animScale>
                                      <p:cBhvr>
                                        <p:cTn id="20" dur="228" decel="50000">
                                          <p:stCondLst>
                                            <p:cond delay="2522"/>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286000" y="91440"/>
            <a:ext cx="5413248" cy="6766560"/>
          </a:xfrm>
          <a:prstGeom prst="rect">
            <a:avLst/>
          </a:prstGeom>
        </p:spPr>
      </p:pic>
      <p:sp>
        <p:nvSpPr>
          <p:cNvPr id="5" name="Text Placeholder 4"/>
          <p:cNvSpPr>
            <a:spLocks noGrp="1"/>
          </p:cNvSpPr>
          <p:nvPr>
            <p:ph type="body" sz="half" idx="2"/>
          </p:nvPr>
        </p:nvSpPr>
        <p:spPr>
          <a:xfrm>
            <a:off x="304800" y="2057400"/>
            <a:ext cx="1828800" cy="2895600"/>
          </a:xfrm>
        </p:spPr>
        <p:txBody>
          <a:bodyPr>
            <a:normAutofit/>
          </a:bodyPr>
          <a:lstStyle/>
          <a:p>
            <a:r>
              <a:rPr lang="en-US" b="1" dirty="0" smtClean="0">
                <a:solidFill>
                  <a:srgbClr val="7030A0"/>
                </a:solidFill>
                <a:latin typeface="Arial" pitchFamily="34" charset="0"/>
                <a:cs typeface="Arial" pitchFamily="34" charset="0"/>
              </a:rPr>
              <a:t>The Effect of Stroke Location</a:t>
            </a:r>
          </a:p>
          <a:p>
            <a:r>
              <a:rPr lang="en-US" dirty="0" smtClean="0">
                <a:solidFill>
                  <a:srgbClr val="7030A0"/>
                </a:solidFill>
                <a:latin typeface="Arial" pitchFamily="34" charset="0"/>
                <a:cs typeface="Arial" pitchFamily="34" charset="0"/>
              </a:rPr>
              <a:t>Damage on one side of the brain affects the opposite side of the body. </a:t>
            </a:r>
            <a:endParaRPr lang="en-US"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2976763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0" y="5486400"/>
            <a:ext cx="6781800" cy="685800"/>
          </a:xfrm>
        </p:spPr>
        <p:txBody>
          <a:bodyPr>
            <a:normAutofit fontScale="90000"/>
          </a:bodyPr>
          <a:lstStyle/>
          <a:p>
            <a:r>
              <a:rPr lang="en-US" dirty="0" smtClean="0"/>
              <a:t>Reducing the Risks of CVD</a:t>
            </a:r>
            <a:endParaRPr lang="en-US" dirty="0"/>
          </a:p>
        </p:txBody>
      </p:sp>
      <p:sp>
        <p:nvSpPr>
          <p:cNvPr id="7" name="Content Placeholder 6"/>
          <p:cNvSpPr>
            <a:spLocks noGrp="1"/>
          </p:cNvSpPr>
          <p:nvPr>
            <p:ph idx="1"/>
          </p:nvPr>
        </p:nvSpPr>
        <p:spPr>
          <a:xfrm>
            <a:off x="762000" y="685800"/>
            <a:ext cx="7543800" cy="4572000"/>
          </a:xfrm>
        </p:spPr>
        <p:txBody>
          <a:bodyPr/>
          <a:lstStyle/>
          <a:p>
            <a:r>
              <a:rPr lang="en-US" dirty="0" smtClean="0"/>
              <a:t>Some of the major risk factors for heart disease are age, heredity, gender (male), smoking, smokeless tobacco, obesity, hypertension (high </a:t>
            </a:r>
            <a:r>
              <a:rPr lang="en-US" dirty="0" err="1" smtClean="0"/>
              <a:t>bp</a:t>
            </a:r>
            <a:r>
              <a:rPr lang="en-US" dirty="0" smtClean="0"/>
              <a:t>- 120/80 is avg.), high blood cholesterol, high fat diet, physical inactivity, and diabetes.  </a:t>
            </a:r>
          </a:p>
          <a:p>
            <a:r>
              <a:rPr lang="en-US" dirty="0" smtClean="0"/>
              <a:t>The more risk factors = the greater the risk of disease</a:t>
            </a:r>
          </a:p>
          <a:p>
            <a:r>
              <a:rPr lang="en-US" b="1" dirty="0" smtClean="0"/>
              <a:t>Cholesterol-</a:t>
            </a:r>
            <a:r>
              <a:rPr lang="en-US" dirty="0" smtClean="0"/>
              <a:t>a type of fat</a:t>
            </a:r>
          </a:p>
          <a:p>
            <a:pPr lvl="1"/>
            <a:r>
              <a:rPr lang="en-US" b="1" dirty="0" smtClean="0"/>
              <a:t>LDL- </a:t>
            </a:r>
            <a:r>
              <a:rPr lang="en-US" dirty="0" smtClean="0"/>
              <a:t>bad cholesterol</a:t>
            </a:r>
          </a:p>
          <a:p>
            <a:pPr lvl="1"/>
            <a:r>
              <a:rPr lang="en-US" b="1" dirty="0" smtClean="0"/>
              <a:t>HDL- </a:t>
            </a:r>
            <a:r>
              <a:rPr lang="en-US" smtClean="0"/>
              <a:t>good cholesterol</a:t>
            </a:r>
            <a:endParaRPr lang="en-US" b="1" dirty="0"/>
          </a:p>
        </p:txBody>
      </p:sp>
    </p:spTree>
    <p:extLst>
      <p:ext uri="{BB962C8B-B14F-4D97-AF65-F5344CB8AC3E}">
        <p14:creationId xmlns:p14="http://schemas.microsoft.com/office/powerpoint/2010/main" val="2236876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302385">
            <a:off x="228600" y="142078"/>
            <a:ext cx="3436918" cy="347472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9500">
            <a:off x="5214655" y="145327"/>
            <a:ext cx="3705225" cy="31051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3291840"/>
            <a:ext cx="3484178" cy="356616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339" y="3124200"/>
            <a:ext cx="4441369" cy="164592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815" y="4770120"/>
            <a:ext cx="5198099" cy="192024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159663">
            <a:off x="3226027" y="228600"/>
            <a:ext cx="2377440" cy="2377440"/>
          </a:xfrm>
          <a:prstGeom prst="rect">
            <a:avLst/>
          </a:prstGeom>
        </p:spPr>
      </p:pic>
    </p:spTree>
    <p:extLst>
      <p:ext uri="{BB962C8B-B14F-4D97-AF65-F5344CB8AC3E}">
        <p14:creationId xmlns:p14="http://schemas.microsoft.com/office/powerpoint/2010/main" val="24519625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Cancer – </a:t>
            </a:r>
            <a:r>
              <a:rPr lang="en-US" sz="2000" dirty="0" smtClean="0">
                <a:solidFill>
                  <a:srgbClr val="C00000"/>
                </a:solidFill>
              </a:rPr>
              <a:t>disease in which abnormal cells multiply out of control, spread into surrounding tissues and other body parts, and disrupt normal functioning of one or more organs. </a:t>
            </a:r>
            <a:endParaRPr lang="en-US" dirty="0">
              <a:solidFill>
                <a:srgbClr val="C00000"/>
              </a:solidFill>
            </a:endParaRPr>
          </a:p>
        </p:txBody>
      </p:sp>
      <p:sp>
        <p:nvSpPr>
          <p:cNvPr id="3" name="Content Placeholder 2"/>
          <p:cNvSpPr>
            <a:spLocks noGrp="1"/>
          </p:cNvSpPr>
          <p:nvPr>
            <p:ph idx="1"/>
          </p:nvPr>
        </p:nvSpPr>
        <p:spPr>
          <a:xfrm>
            <a:off x="762000" y="685800"/>
            <a:ext cx="7543800" cy="4191000"/>
          </a:xfrm>
        </p:spPr>
        <p:txBody>
          <a:bodyPr>
            <a:normAutofit/>
          </a:bodyPr>
          <a:lstStyle/>
          <a:p>
            <a:r>
              <a:rPr lang="en-US" sz="2000" i="1" dirty="0" smtClean="0"/>
              <a:t>There are over hundred diseases called cancer. Each has its own name and symptoms, depending on its type and location in the body. </a:t>
            </a:r>
          </a:p>
          <a:p>
            <a:pPr lvl="1"/>
            <a:r>
              <a:rPr lang="en-US" sz="2000" dirty="0" smtClean="0"/>
              <a:t>Cancers that arise in organs of the immune system are </a:t>
            </a:r>
            <a:r>
              <a:rPr lang="en-US" sz="2000" i="1" dirty="0" smtClean="0">
                <a:solidFill>
                  <a:srgbClr val="C00000"/>
                </a:solidFill>
              </a:rPr>
              <a:t>Lymph</a:t>
            </a:r>
            <a:r>
              <a:rPr lang="en-US" sz="2000" b="1" i="1" dirty="0" smtClean="0">
                <a:solidFill>
                  <a:srgbClr val="C00000"/>
                </a:solidFill>
              </a:rPr>
              <a:t>oma</a:t>
            </a:r>
            <a:r>
              <a:rPr lang="en-US" sz="2000" i="1" dirty="0" smtClean="0">
                <a:solidFill>
                  <a:srgbClr val="C00000"/>
                </a:solidFill>
              </a:rPr>
              <a:t>s</a:t>
            </a:r>
            <a:r>
              <a:rPr lang="en-US" sz="2000" i="1" dirty="0" smtClean="0"/>
              <a:t>. </a:t>
            </a:r>
          </a:p>
          <a:p>
            <a:pPr lvl="1"/>
            <a:r>
              <a:rPr lang="en-US" sz="2000" dirty="0" smtClean="0"/>
              <a:t>Cancers that arise in the blood cell-making tissues of blood forming organs are </a:t>
            </a:r>
            <a:r>
              <a:rPr lang="en-US" sz="2000" i="1" dirty="0" smtClean="0">
                <a:solidFill>
                  <a:srgbClr val="C00000"/>
                </a:solidFill>
              </a:rPr>
              <a:t>Leukemia's. </a:t>
            </a:r>
          </a:p>
          <a:p>
            <a:pPr lvl="1"/>
            <a:r>
              <a:rPr lang="en-US" sz="2000" dirty="0" smtClean="0"/>
              <a:t>Cancers that arise in the skin, body chamber linings, or glands are </a:t>
            </a:r>
            <a:r>
              <a:rPr lang="en-US" sz="2000" i="1" dirty="0" smtClean="0">
                <a:solidFill>
                  <a:srgbClr val="C00000"/>
                </a:solidFill>
              </a:rPr>
              <a:t>Carcin</a:t>
            </a:r>
            <a:r>
              <a:rPr lang="en-US" sz="2000" b="1" i="1" dirty="0" smtClean="0">
                <a:solidFill>
                  <a:srgbClr val="C00000"/>
                </a:solidFill>
              </a:rPr>
              <a:t>oma</a:t>
            </a:r>
            <a:r>
              <a:rPr lang="en-US" sz="2000" i="1" dirty="0" smtClean="0">
                <a:solidFill>
                  <a:srgbClr val="C00000"/>
                </a:solidFill>
              </a:rPr>
              <a:t>s. </a:t>
            </a:r>
          </a:p>
          <a:p>
            <a:pPr lvl="1"/>
            <a:r>
              <a:rPr lang="en-US" sz="2000" dirty="0" smtClean="0"/>
              <a:t>Cancers that arise in the connective tissue cells, including bones, ligaments, and muscles, are </a:t>
            </a:r>
            <a:r>
              <a:rPr lang="en-US" sz="2000" i="1" dirty="0">
                <a:solidFill>
                  <a:srgbClr val="C00000"/>
                </a:solidFill>
              </a:rPr>
              <a:t>S</a:t>
            </a:r>
            <a:r>
              <a:rPr lang="en-US" sz="2000" i="1" dirty="0" smtClean="0">
                <a:solidFill>
                  <a:srgbClr val="C00000"/>
                </a:solidFill>
              </a:rPr>
              <a:t>arc</a:t>
            </a:r>
            <a:r>
              <a:rPr lang="en-US" sz="2000" b="1" i="1" dirty="0" smtClean="0">
                <a:solidFill>
                  <a:srgbClr val="C00000"/>
                </a:solidFill>
              </a:rPr>
              <a:t>oma</a:t>
            </a:r>
            <a:r>
              <a:rPr lang="en-US" sz="2000" i="1" dirty="0" smtClean="0">
                <a:solidFill>
                  <a:srgbClr val="C00000"/>
                </a:solidFill>
              </a:rPr>
              <a:t>s. </a:t>
            </a:r>
          </a:p>
          <a:p>
            <a:pPr lvl="1"/>
            <a:r>
              <a:rPr lang="en-US" sz="2000" dirty="0" smtClean="0"/>
              <a:t>Cancers of glandular tissues such as the breast are </a:t>
            </a:r>
            <a:r>
              <a:rPr lang="en-US" sz="2000" i="1" dirty="0" smtClean="0">
                <a:solidFill>
                  <a:srgbClr val="C00000"/>
                </a:solidFill>
              </a:rPr>
              <a:t>Aden</a:t>
            </a:r>
            <a:r>
              <a:rPr lang="en-US" sz="2000" b="1" i="1" dirty="0" smtClean="0">
                <a:solidFill>
                  <a:srgbClr val="C00000"/>
                </a:solidFill>
              </a:rPr>
              <a:t>oma</a:t>
            </a:r>
            <a:r>
              <a:rPr lang="en-US" sz="2000" i="1" dirty="0" smtClean="0">
                <a:solidFill>
                  <a:srgbClr val="C00000"/>
                </a:solidFill>
              </a:rPr>
              <a:t>s. </a:t>
            </a:r>
          </a:p>
          <a:p>
            <a:pPr lvl="1"/>
            <a:endParaRPr lang="en-US" sz="2000" dirty="0" smtClean="0"/>
          </a:p>
        </p:txBody>
      </p:sp>
    </p:spTree>
    <p:extLst>
      <p:ext uri="{BB962C8B-B14F-4D97-AF65-F5344CB8AC3E}">
        <p14:creationId xmlns:p14="http://schemas.microsoft.com/office/powerpoint/2010/main" val="130571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25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225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225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225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225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2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C00000"/>
                </a:solidFill>
              </a:rPr>
              <a:t>“ </a:t>
            </a:r>
            <a:r>
              <a:rPr lang="en-US" i="1" dirty="0" err="1" smtClean="0">
                <a:solidFill>
                  <a:srgbClr val="C00000"/>
                </a:solidFill>
              </a:rPr>
              <a:t>Oma</a:t>
            </a:r>
            <a:r>
              <a:rPr lang="en-US" i="1" dirty="0" smtClean="0">
                <a:solidFill>
                  <a:srgbClr val="C00000"/>
                </a:solidFill>
              </a:rPr>
              <a:t>” ?</a:t>
            </a:r>
            <a:endParaRPr lang="en-US" i="1" dirty="0">
              <a:solidFill>
                <a:srgbClr val="C00000"/>
              </a:solidFill>
            </a:endParaRPr>
          </a:p>
        </p:txBody>
      </p:sp>
      <p:sp>
        <p:nvSpPr>
          <p:cNvPr id="3" name="Content Placeholder 2"/>
          <p:cNvSpPr>
            <a:spLocks noGrp="1"/>
          </p:cNvSpPr>
          <p:nvPr>
            <p:ph idx="1"/>
          </p:nvPr>
        </p:nvSpPr>
        <p:spPr/>
        <p:txBody>
          <a:bodyPr/>
          <a:lstStyle/>
          <a:p>
            <a:r>
              <a:rPr lang="en-US" i="1" dirty="0" smtClean="0">
                <a:solidFill>
                  <a:srgbClr val="C00000"/>
                </a:solidFill>
              </a:rPr>
              <a:t>“</a:t>
            </a:r>
            <a:r>
              <a:rPr lang="en-US" i="1" dirty="0" err="1" smtClean="0">
                <a:solidFill>
                  <a:srgbClr val="C00000"/>
                </a:solidFill>
              </a:rPr>
              <a:t>oma</a:t>
            </a:r>
            <a:r>
              <a:rPr lang="en-US" i="1" dirty="0" smtClean="0">
                <a:solidFill>
                  <a:srgbClr val="C00000"/>
                </a:solidFill>
              </a:rPr>
              <a:t>” </a:t>
            </a:r>
            <a:r>
              <a:rPr lang="en-US" dirty="0" smtClean="0"/>
              <a:t>means tumor, an abnormal mass of tissue that can live and reproduce itself, but performs no service to the body. </a:t>
            </a:r>
          </a:p>
          <a:p>
            <a:pPr lvl="1"/>
            <a:r>
              <a:rPr lang="en-US" dirty="0" smtClean="0">
                <a:solidFill>
                  <a:srgbClr val="C00000"/>
                </a:solidFill>
              </a:rPr>
              <a:t>Benign</a:t>
            </a:r>
            <a:r>
              <a:rPr lang="en-US" dirty="0" smtClean="0"/>
              <a:t> – noncancerous, not harmful</a:t>
            </a:r>
          </a:p>
          <a:p>
            <a:pPr lvl="1"/>
            <a:r>
              <a:rPr lang="en-US" dirty="0" smtClean="0">
                <a:solidFill>
                  <a:srgbClr val="C00000"/>
                </a:solidFill>
              </a:rPr>
              <a:t>Malignant</a:t>
            </a:r>
            <a:r>
              <a:rPr lang="en-US" dirty="0" smtClean="0"/>
              <a:t> – Cancerous tumors</a:t>
            </a:r>
          </a:p>
          <a:p>
            <a:pPr lvl="2"/>
            <a:r>
              <a:rPr lang="en-US" dirty="0" smtClean="0"/>
              <a:t>Metastasized – when the cancer cells have migrated from one part of the body to another, and started new growths just like the original tumor. </a:t>
            </a:r>
            <a:endParaRPr lang="en-US" dirty="0"/>
          </a:p>
        </p:txBody>
      </p:sp>
    </p:spTree>
    <p:extLst>
      <p:ext uri="{BB962C8B-B14F-4D97-AF65-F5344CB8AC3E}">
        <p14:creationId xmlns:p14="http://schemas.microsoft.com/office/powerpoint/2010/main" val="298890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ircle(in)">
                                      <p:cBhvr>
                                        <p:cTn id="1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Lifestyle disease</a:t>
            </a:r>
            <a:endParaRPr lang="en-US" dirty="0"/>
          </a:p>
        </p:txBody>
      </p:sp>
      <p:sp>
        <p:nvSpPr>
          <p:cNvPr id="5" name="Text Placeholder 4"/>
          <p:cNvSpPr>
            <a:spLocks noGrp="1"/>
          </p:cNvSpPr>
          <p:nvPr>
            <p:ph type="body" idx="1"/>
          </p:nvPr>
        </p:nvSpPr>
        <p:spPr>
          <a:xfrm>
            <a:off x="762000" y="4953000"/>
            <a:ext cx="6858000" cy="1219200"/>
          </a:xfrm>
        </p:spPr>
        <p:txBody>
          <a:bodyPr>
            <a:normAutofit fontScale="92500" lnSpcReduction="10000"/>
          </a:bodyPr>
          <a:lstStyle/>
          <a:p>
            <a:r>
              <a:rPr lang="en-US" dirty="0" smtClean="0"/>
              <a:t>Or non-communicable diseases, cannot spread from person to person. Brought on partly by the choices we make each day.</a:t>
            </a:r>
            <a:endParaRPr lang="en-US" dirty="0"/>
          </a:p>
        </p:txBody>
      </p:sp>
    </p:spTree>
    <p:extLst>
      <p:ext uri="{BB962C8B-B14F-4D97-AF65-F5344CB8AC3E}">
        <p14:creationId xmlns:p14="http://schemas.microsoft.com/office/powerpoint/2010/main" val="19862853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57800"/>
            <a:ext cx="8077200" cy="914400"/>
          </a:xfrm>
        </p:spPr>
        <p:txBody>
          <a:bodyPr>
            <a:normAutofit/>
          </a:bodyPr>
          <a:lstStyle/>
          <a:p>
            <a:r>
              <a:rPr lang="en-US" dirty="0" smtClean="0"/>
              <a:t>How does </a:t>
            </a:r>
            <a:r>
              <a:rPr lang="en-US" dirty="0" smtClean="0">
                <a:solidFill>
                  <a:srgbClr val="C00000"/>
                </a:solidFill>
              </a:rPr>
              <a:t>Cancer </a:t>
            </a:r>
            <a:r>
              <a:rPr lang="en-US" dirty="0" smtClean="0"/>
              <a:t>develop? </a:t>
            </a:r>
            <a:endParaRPr lang="en-US" dirty="0"/>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a:pPr>
            <a:r>
              <a:rPr lang="en-US" dirty="0" smtClean="0"/>
              <a:t>Damage to a cell’s DNA causes abnormal cell division. </a:t>
            </a:r>
            <a:r>
              <a:rPr lang="en-US" sz="1800" dirty="0" smtClean="0"/>
              <a:t>(cells multiply when the body doesn’t need them too)</a:t>
            </a:r>
          </a:p>
          <a:p>
            <a:pPr marL="777240" lvl="1" indent="-457200">
              <a:buFont typeface="+mj-lt"/>
              <a:buAutoNum type="arabicPeriod"/>
            </a:pPr>
            <a:r>
              <a:rPr lang="en-US" sz="1600" dirty="0" smtClean="0"/>
              <a:t>Environment</a:t>
            </a:r>
          </a:p>
          <a:p>
            <a:pPr marL="777240" lvl="1" indent="-457200">
              <a:buFont typeface="+mj-lt"/>
              <a:buAutoNum type="arabicPeriod"/>
            </a:pPr>
            <a:r>
              <a:rPr lang="en-US" sz="1600" dirty="0" smtClean="0"/>
              <a:t>Habits – smoking, drinking, chewing tobacco, etc. </a:t>
            </a:r>
          </a:p>
          <a:p>
            <a:pPr marL="777240" lvl="1" indent="-457200">
              <a:buFont typeface="+mj-lt"/>
              <a:buAutoNum type="arabicPeriod"/>
            </a:pPr>
            <a:r>
              <a:rPr lang="en-US" sz="1600" dirty="0" smtClean="0"/>
              <a:t>Gender, medical history, and age</a:t>
            </a:r>
          </a:p>
          <a:p>
            <a:pPr marL="457200" indent="-457200">
              <a:buFont typeface="+mj-lt"/>
              <a:buAutoNum type="arabicPeriod"/>
            </a:pPr>
            <a:r>
              <a:rPr lang="en-US" dirty="0" smtClean="0"/>
              <a:t>Mass growth, tumor, occurs </a:t>
            </a:r>
            <a:r>
              <a:rPr lang="en-US" sz="1800" dirty="0" smtClean="0"/>
              <a:t>(can take months or years to develop)</a:t>
            </a:r>
          </a:p>
          <a:p>
            <a:pPr marL="777240" lvl="1" indent="-457200">
              <a:buFont typeface="+mj-lt"/>
              <a:buAutoNum type="arabicPeriod"/>
            </a:pPr>
            <a:r>
              <a:rPr lang="en-US" dirty="0" smtClean="0"/>
              <a:t>As tumor gains size, it competes with normal tissues for nutrients, oxygen, and space. With time it can interrupt the normal functions of the tissue/organ. </a:t>
            </a:r>
          </a:p>
          <a:p>
            <a:pPr marL="1051560" lvl="2" indent="-457200">
              <a:buFont typeface="+mj-lt"/>
              <a:buAutoNum type="arabicPeriod"/>
            </a:pPr>
            <a:r>
              <a:rPr lang="en-US" dirty="0" smtClean="0"/>
              <a:t>Tumor of the </a:t>
            </a:r>
            <a:r>
              <a:rPr lang="en-US" u="sng" dirty="0" smtClean="0"/>
              <a:t>brain</a:t>
            </a:r>
            <a:r>
              <a:rPr lang="en-US" dirty="0" smtClean="0"/>
              <a:t> effects control of body functions.</a:t>
            </a:r>
          </a:p>
          <a:p>
            <a:pPr marL="1051560" lvl="2" indent="-457200">
              <a:buFont typeface="+mj-lt"/>
              <a:buAutoNum type="arabicPeriod"/>
            </a:pPr>
            <a:r>
              <a:rPr lang="en-US" dirty="0" smtClean="0"/>
              <a:t>Tumor of the </a:t>
            </a:r>
            <a:r>
              <a:rPr lang="en-US" u="sng" dirty="0" smtClean="0"/>
              <a:t>colon</a:t>
            </a:r>
            <a:r>
              <a:rPr lang="en-US" dirty="0" smtClean="0"/>
              <a:t> effects passage of intestinal contents. </a:t>
            </a:r>
            <a:endParaRPr lang="en-US" dirty="0"/>
          </a:p>
        </p:txBody>
      </p:sp>
    </p:spTree>
    <p:extLst>
      <p:ext uri="{BB962C8B-B14F-4D97-AF65-F5344CB8AC3E}">
        <p14:creationId xmlns:p14="http://schemas.microsoft.com/office/powerpoint/2010/main" val="245299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1)">
                                      <p:cBhvr>
                                        <p:cTn id="15" dur="2000"/>
                                        <p:tgtEl>
                                          <p:spTgt spid="3">
                                            <p:txEl>
                                              <p:pRg st="2" end="2"/>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heel(1)">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heel(1)">
                                      <p:cBhvr>
                                        <p:cTn id="23" dur="2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heel(1)">
                                      <p:cBhvr>
                                        <p:cTn id="28" dur="2000"/>
                                        <p:tgtEl>
                                          <p:spTgt spid="3">
                                            <p:txEl>
                                              <p:pRg st="5" end="5"/>
                                            </p:txEl>
                                          </p:spTgt>
                                        </p:tgtEl>
                                      </p:cBhvr>
                                    </p:animEffect>
                                  </p:childTnLst>
                                </p:cTn>
                              </p:par>
                              <p:par>
                                <p:cTn id="29" presetID="21" presetClass="entr" presetSubtype="1"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heel(1)">
                                      <p:cBhvr>
                                        <p:cTn id="31" dur="2000"/>
                                        <p:tgtEl>
                                          <p:spTgt spid="3">
                                            <p:txEl>
                                              <p:pRg st="6" end="6"/>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heel(1)">
                                      <p:cBhvr>
                                        <p:cTn id="34"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720" y="6324600"/>
            <a:ext cx="6781800" cy="1219200"/>
          </a:xfrm>
        </p:spPr>
        <p:txBody>
          <a:bodyPr>
            <a:normAutofit fontScale="90000"/>
          </a:bodyPr>
          <a:lstStyle/>
          <a:p>
            <a:r>
              <a:rPr lang="en-US" dirty="0">
                <a:solidFill>
                  <a:srgbClr val="FFC000"/>
                </a:solidFill>
              </a:rPr>
              <a:t>Skin Cancer</a:t>
            </a:r>
            <a:br>
              <a:rPr lang="en-US" dirty="0">
                <a:solidFill>
                  <a:srgbClr val="FFC000"/>
                </a:solidFill>
              </a:rPr>
            </a:br>
            <a:r>
              <a:rPr lang="en-US" sz="1800" dirty="0">
                <a:solidFill>
                  <a:schemeClr val="tx1"/>
                </a:solidFill>
              </a:rPr>
              <a:t>http://www.skincancer.org</a:t>
            </a:r>
            <a:r>
              <a:rPr lang="en-US" sz="1800" dirty="0" smtClean="0">
                <a:solidFill>
                  <a:schemeClr val="tx1"/>
                </a:solidFill>
              </a:rPr>
              <a:t>/</a:t>
            </a:r>
            <a:br>
              <a:rPr lang="en-US" sz="1800" dirty="0" smtClean="0">
                <a:solidFill>
                  <a:schemeClr val="tx1"/>
                </a:solidFill>
              </a:rPr>
            </a:br>
            <a:r>
              <a:rPr lang="en-US" dirty="0" smtClean="0">
                <a:solidFill>
                  <a:srgbClr val="FFC000"/>
                </a:solidFill>
              </a:rPr>
              <a:t/>
            </a:r>
            <a:br>
              <a:rPr lang="en-US" dirty="0" smtClean="0">
                <a:solidFill>
                  <a:srgbClr val="FFC000"/>
                </a:solidFill>
              </a:rPr>
            </a:br>
            <a:endParaRPr lang="en-US" dirty="0">
              <a:solidFill>
                <a:srgbClr val="FFC000"/>
              </a:solidFill>
            </a:endParaRPr>
          </a:p>
        </p:txBody>
      </p:sp>
      <p:sp>
        <p:nvSpPr>
          <p:cNvPr id="3" name="Content Placeholder 2"/>
          <p:cNvSpPr>
            <a:spLocks noGrp="1"/>
          </p:cNvSpPr>
          <p:nvPr>
            <p:ph idx="1"/>
          </p:nvPr>
        </p:nvSpPr>
        <p:spPr/>
        <p:txBody>
          <a:bodyPr/>
          <a:lstStyle/>
          <a:p>
            <a:r>
              <a:rPr lang="en-US" b="1" dirty="0"/>
              <a:t>What You Need to Know:</a:t>
            </a:r>
          </a:p>
          <a:p>
            <a:pPr lvl="1"/>
            <a:r>
              <a:rPr lang="en-US" dirty="0"/>
              <a:t>Skin cancer is the most common form of cancer in the United States. More than 3.5 million skin cancers in over two million people are diagnosed annually.</a:t>
            </a:r>
          </a:p>
          <a:p>
            <a:pPr lvl="1"/>
            <a:r>
              <a:rPr lang="en-US" dirty="0"/>
              <a:t>Each year there are more new cases of skin cancer than the combined incidence of cancers of the breast, prostate, lung and colon.</a:t>
            </a:r>
          </a:p>
          <a:p>
            <a:pPr lvl="1"/>
            <a:r>
              <a:rPr lang="en-US" dirty="0"/>
              <a:t>One in five Americans will develop skin cancer in the course of a lifetime.</a:t>
            </a:r>
          </a:p>
          <a:p>
            <a:endParaRPr lang="en-US" dirty="0"/>
          </a:p>
        </p:txBody>
      </p:sp>
      <p:pic>
        <p:nvPicPr>
          <p:cNvPr id="1027" name="Picture 3" descr="C:\Users\shovanec\AppData\Local\Microsoft\Windows\Temporary Internet Files\Content.IE5\SALUPWBR\MC90043473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581400"/>
            <a:ext cx="3017520" cy="301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16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Skin Cancer - Pg. 477 - 479</a:t>
            </a:r>
            <a:endParaRPr lang="en-US" dirty="0"/>
          </a:p>
        </p:txBody>
      </p:sp>
      <p:pic>
        <p:nvPicPr>
          <p:cNvPr id="2055" name="Picture 7" descr="C:\Users\shovanec\AppData\Local\Microsoft\Windows\Temporary Internet Files\Content.IE5\T2N9V8X5\MC9001387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2726741"/>
            <a:ext cx="5129217"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4372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20340612"/>
              </p:ext>
            </p:extLst>
          </p:nvPr>
        </p:nvGraphicFramePr>
        <p:xfrm>
          <a:off x="76201" y="29029"/>
          <a:ext cx="9067800" cy="6752771"/>
        </p:xfrm>
        <a:graphic>
          <a:graphicData uri="http://schemas.openxmlformats.org/drawingml/2006/table">
            <a:tbl>
              <a:tblPr firstRow="1" bandRow="1">
                <a:tableStyleId>{5C22544A-7EE6-4342-B048-85BDC9FD1C3A}</a:tableStyleId>
              </a:tblPr>
              <a:tblGrid>
                <a:gridCol w="3124200"/>
                <a:gridCol w="2971800"/>
                <a:gridCol w="2971800"/>
              </a:tblGrid>
              <a:tr h="914400">
                <a:tc>
                  <a:txBody>
                    <a:bodyPr/>
                    <a:lstStyle/>
                    <a:p>
                      <a:pPr algn="ctr"/>
                      <a:endParaRPr lang="en-US" dirty="0" smtClean="0">
                        <a:latin typeface="Arial" pitchFamily="34" charset="0"/>
                        <a:cs typeface="Arial" pitchFamily="34" charset="0"/>
                      </a:endParaRPr>
                    </a:p>
                    <a:p>
                      <a:pPr algn="ctr"/>
                      <a:r>
                        <a:rPr lang="en-US" dirty="0" smtClean="0">
                          <a:latin typeface="Arial" pitchFamily="34" charset="0"/>
                          <a:cs typeface="Arial" pitchFamily="34" charset="0"/>
                        </a:rPr>
                        <a:t>Disease</a:t>
                      </a:r>
                      <a:endParaRPr lang="en-US" dirty="0">
                        <a:latin typeface="Arial" pitchFamily="34" charset="0"/>
                        <a:cs typeface="Arial" pitchFamily="34" charset="0"/>
                      </a:endParaRPr>
                    </a:p>
                  </a:txBody>
                  <a:tcPr>
                    <a:solidFill>
                      <a:srgbClr val="FF0000"/>
                    </a:solidFill>
                  </a:tcPr>
                </a:tc>
                <a:tc>
                  <a:txBody>
                    <a:bodyPr/>
                    <a:lstStyle/>
                    <a:p>
                      <a:pPr algn="ctr"/>
                      <a:endParaRPr lang="en-US" sz="1600" dirty="0" smtClean="0">
                        <a:latin typeface="Arial" pitchFamily="34" charset="0"/>
                        <a:cs typeface="Arial" pitchFamily="34" charset="0"/>
                      </a:endParaRPr>
                    </a:p>
                    <a:p>
                      <a:pPr algn="ctr"/>
                      <a:r>
                        <a:rPr lang="en-US" sz="1600" dirty="0" smtClean="0">
                          <a:latin typeface="Arial" pitchFamily="34" charset="0"/>
                          <a:cs typeface="Arial" pitchFamily="34" charset="0"/>
                        </a:rPr>
                        <a:t>Early</a:t>
                      </a:r>
                      <a:r>
                        <a:rPr lang="en-US" sz="1600" baseline="0" dirty="0" smtClean="0">
                          <a:latin typeface="Arial" pitchFamily="34" charset="0"/>
                          <a:cs typeface="Arial" pitchFamily="34" charset="0"/>
                        </a:rPr>
                        <a:t> Symptoms</a:t>
                      </a:r>
                      <a:endParaRPr lang="en-US" sz="1600" dirty="0">
                        <a:latin typeface="Arial" pitchFamily="34" charset="0"/>
                        <a:cs typeface="Arial" pitchFamily="34" charset="0"/>
                      </a:endParaRPr>
                    </a:p>
                  </a:txBody>
                  <a:tcPr>
                    <a:solidFill>
                      <a:srgbClr val="FF0000"/>
                    </a:solidFill>
                  </a:tcPr>
                </a:tc>
                <a:tc>
                  <a:txBody>
                    <a:bodyPr/>
                    <a:lstStyle/>
                    <a:p>
                      <a:pPr algn="ctr"/>
                      <a:r>
                        <a:rPr lang="en-US" dirty="0" smtClean="0">
                          <a:latin typeface="Arial" pitchFamily="34" charset="0"/>
                          <a:cs typeface="Arial" pitchFamily="34" charset="0"/>
                        </a:rPr>
                        <a:t>Survival (with</a:t>
                      </a:r>
                      <a:r>
                        <a:rPr lang="en-US" baseline="0" dirty="0" smtClean="0">
                          <a:latin typeface="Arial" pitchFamily="34" charset="0"/>
                          <a:cs typeface="Arial" pitchFamily="34" charset="0"/>
                        </a:rPr>
                        <a:t> early diagnosis and prompt treatments)</a:t>
                      </a:r>
                      <a:endParaRPr lang="en-US" dirty="0">
                        <a:latin typeface="Arial" pitchFamily="34" charset="0"/>
                        <a:cs typeface="Arial" pitchFamily="34" charset="0"/>
                      </a:endParaRPr>
                    </a:p>
                  </a:txBody>
                  <a:tcPr/>
                </a:tc>
              </a:tr>
              <a:tr h="370840">
                <a:tc>
                  <a:txBody>
                    <a:bodyPr/>
                    <a:lstStyle/>
                    <a:p>
                      <a:pPr algn="ctr"/>
                      <a:endParaRPr lang="en-US" dirty="0" smtClean="0">
                        <a:latin typeface="Arial" pitchFamily="34" charset="0"/>
                        <a:cs typeface="Arial" pitchFamily="34" charset="0"/>
                      </a:endParaRPr>
                    </a:p>
                    <a:p>
                      <a:pPr algn="ctr"/>
                      <a:r>
                        <a:rPr lang="en-US" dirty="0" smtClean="0">
                          <a:latin typeface="Arial" pitchFamily="34" charset="0"/>
                          <a:cs typeface="Arial" pitchFamily="34" charset="0"/>
                        </a:rPr>
                        <a:t>Brain/Nervous</a:t>
                      </a:r>
                      <a:r>
                        <a:rPr lang="en-US" baseline="0" dirty="0" smtClean="0">
                          <a:latin typeface="Arial" pitchFamily="34" charset="0"/>
                          <a:cs typeface="Arial" pitchFamily="34" charset="0"/>
                        </a:rPr>
                        <a:t> System Cancer</a:t>
                      </a:r>
                      <a:endParaRPr lang="en-US"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Personality</a:t>
                      </a:r>
                      <a:r>
                        <a:rPr lang="en-US" sz="1600" baseline="0" dirty="0" smtClean="0">
                          <a:latin typeface="Arial" pitchFamily="34" charset="0"/>
                          <a:cs typeface="Arial" pitchFamily="34" charset="0"/>
                        </a:rPr>
                        <a:t> changes; bizarre behavior; headaches; vision changes, nausea, vomiting, seizures. </a:t>
                      </a:r>
                      <a:endParaRPr lang="en-US" sz="1600" dirty="0">
                        <a:latin typeface="Arial" pitchFamily="34" charset="0"/>
                        <a:cs typeface="Arial" pitchFamily="34" charset="0"/>
                      </a:endParaRPr>
                    </a:p>
                  </a:txBody>
                  <a:tcPr/>
                </a:tc>
                <a:tc>
                  <a:txBody>
                    <a:bodyPr/>
                    <a:lstStyle/>
                    <a:p>
                      <a:pPr algn="ctr"/>
                      <a:endParaRPr lang="en-US" dirty="0" smtClean="0">
                        <a:latin typeface="Arial" pitchFamily="34" charset="0"/>
                        <a:cs typeface="Arial" pitchFamily="34" charset="0"/>
                      </a:endParaRPr>
                    </a:p>
                    <a:p>
                      <a:pPr algn="ctr"/>
                      <a:r>
                        <a:rPr lang="en-US" dirty="0" smtClean="0">
                          <a:latin typeface="Arial" pitchFamily="34" charset="0"/>
                          <a:cs typeface="Arial" pitchFamily="34" charset="0"/>
                        </a:rPr>
                        <a:t>Poor</a:t>
                      </a:r>
                      <a:endParaRPr lang="en-US" dirty="0">
                        <a:latin typeface="Arial" pitchFamily="34" charset="0"/>
                        <a:cs typeface="Arial" pitchFamily="34" charset="0"/>
                      </a:endParaRPr>
                    </a:p>
                  </a:txBody>
                  <a:tcPr/>
                </a:tc>
              </a:tr>
              <a:tr h="370840">
                <a:tc>
                  <a:txBody>
                    <a:bodyPr/>
                    <a:lstStyle/>
                    <a:p>
                      <a:pPr algn="ctr"/>
                      <a:endParaRPr lang="en-US" dirty="0" smtClean="0">
                        <a:latin typeface="Arial" pitchFamily="34" charset="0"/>
                        <a:cs typeface="Arial" pitchFamily="34" charset="0"/>
                      </a:endParaRPr>
                    </a:p>
                    <a:p>
                      <a:pPr algn="ctr"/>
                      <a:r>
                        <a:rPr lang="en-US" dirty="0" smtClean="0">
                          <a:latin typeface="Arial" pitchFamily="34" charset="0"/>
                          <a:cs typeface="Arial" pitchFamily="34" charset="0"/>
                        </a:rPr>
                        <a:t>Breast Cancer</a:t>
                      </a:r>
                      <a:endParaRPr lang="en-US"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Unusual lump,</a:t>
                      </a:r>
                      <a:r>
                        <a:rPr lang="en-US" sz="1600" baseline="0" dirty="0" smtClean="0">
                          <a:latin typeface="Arial" pitchFamily="34" charset="0"/>
                          <a:cs typeface="Arial" pitchFamily="34" charset="0"/>
                        </a:rPr>
                        <a:t> thickening in, dimple in or discharge from nipple.</a:t>
                      </a:r>
                      <a:endParaRPr lang="en-US" sz="1600" dirty="0">
                        <a:latin typeface="Arial" pitchFamily="34" charset="0"/>
                        <a:cs typeface="Arial" pitchFamily="34" charset="0"/>
                      </a:endParaRPr>
                    </a:p>
                  </a:txBody>
                  <a:tcPr/>
                </a:tc>
                <a:tc>
                  <a:txBody>
                    <a:bodyPr/>
                    <a:lstStyle/>
                    <a:p>
                      <a:pPr algn="ctr"/>
                      <a:endParaRPr lang="en-US" dirty="0" smtClean="0">
                        <a:latin typeface="Arial" pitchFamily="34" charset="0"/>
                        <a:cs typeface="Arial" pitchFamily="34" charset="0"/>
                      </a:endParaRPr>
                    </a:p>
                    <a:p>
                      <a:pPr algn="ctr"/>
                      <a:r>
                        <a:rPr lang="en-US" dirty="0" smtClean="0">
                          <a:latin typeface="Arial" pitchFamily="34" charset="0"/>
                          <a:cs typeface="Arial" pitchFamily="34" charset="0"/>
                        </a:rPr>
                        <a:t>Excellent (up to 90%)</a:t>
                      </a:r>
                      <a:endParaRPr lang="en-US"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Hodgkin’s Lymphoma</a:t>
                      </a:r>
                    </a:p>
                  </a:txBody>
                  <a:tcPr/>
                </a:tc>
                <a:tc>
                  <a:txBody>
                    <a:bodyPr/>
                    <a:lstStyle/>
                    <a:p>
                      <a:r>
                        <a:rPr lang="en-US" sz="1600" dirty="0" smtClean="0">
                          <a:latin typeface="Arial" pitchFamily="34" charset="0"/>
                          <a:cs typeface="Arial" pitchFamily="34" charset="0"/>
                        </a:rPr>
                        <a:t>Swelling</a:t>
                      </a:r>
                      <a:r>
                        <a:rPr lang="en-US" sz="1600" baseline="0" dirty="0" smtClean="0">
                          <a:latin typeface="Arial" pitchFamily="34" charset="0"/>
                          <a:cs typeface="Arial" pitchFamily="34" charset="0"/>
                        </a:rPr>
                        <a:t> of lymph nodes in neck, armpits, or groin. </a:t>
                      </a:r>
                      <a:endParaRPr lang="en-US" sz="1600"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Good (50%)</a:t>
                      </a:r>
                      <a:endParaRPr lang="en-US" dirty="0">
                        <a:latin typeface="Arial" pitchFamily="34" charset="0"/>
                        <a:cs typeface="Arial" pitchFamily="34" charset="0"/>
                      </a:endParaRPr>
                    </a:p>
                  </a:txBody>
                  <a:tcPr/>
                </a:tc>
              </a:tr>
              <a:tr h="370840">
                <a:tc>
                  <a:txBody>
                    <a:bodyPr/>
                    <a:lstStyle/>
                    <a:p>
                      <a:pPr algn="ctr"/>
                      <a:endParaRPr lang="en-US" dirty="0" smtClean="0">
                        <a:latin typeface="Arial" pitchFamily="34" charset="0"/>
                        <a:cs typeface="Arial" pitchFamily="34" charset="0"/>
                      </a:endParaRPr>
                    </a:p>
                    <a:p>
                      <a:pPr algn="ctr"/>
                      <a:r>
                        <a:rPr lang="en-US" dirty="0" smtClean="0">
                          <a:latin typeface="Arial" pitchFamily="34" charset="0"/>
                          <a:cs typeface="Arial" pitchFamily="34" charset="0"/>
                        </a:rPr>
                        <a:t>Leukemia</a:t>
                      </a:r>
                      <a:endParaRPr lang="en-US"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Acts like infection, with fever, lethargy,</a:t>
                      </a:r>
                      <a:r>
                        <a:rPr lang="en-US" sz="1600" baseline="0" dirty="0" smtClean="0">
                          <a:latin typeface="Arial" pitchFamily="34" charset="0"/>
                          <a:cs typeface="Arial" pitchFamily="34" charset="0"/>
                        </a:rPr>
                        <a:t> and other flulike symptoms; may also include bone pain, tendency to bruise or bleed easily, and enlargement of lymph nodes. </a:t>
                      </a:r>
                      <a:endParaRPr lang="en-US" sz="1600" dirty="0">
                        <a:latin typeface="Arial" pitchFamily="34" charset="0"/>
                        <a:cs typeface="Arial" pitchFamily="34" charset="0"/>
                      </a:endParaRPr>
                    </a:p>
                  </a:txBody>
                  <a:tcPr/>
                </a:tc>
                <a:tc>
                  <a:txBody>
                    <a:bodyPr/>
                    <a:lstStyle/>
                    <a:p>
                      <a:pPr algn="ctr"/>
                      <a:endParaRPr lang="en-US" dirty="0" smtClean="0">
                        <a:latin typeface="Arial" pitchFamily="34" charset="0"/>
                        <a:cs typeface="Arial" pitchFamily="34" charset="0"/>
                      </a:endParaRPr>
                    </a:p>
                    <a:p>
                      <a:pPr algn="ctr"/>
                      <a:r>
                        <a:rPr lang="en-US" dirty="0" smtClean="0">
                          <a:latin typeface="Arial" pitchFamily="34" charset="0"/>
                          <a:cs typeface="Arial" pitchFamily="34" charset="0"/>
                        </a:rPr>
                        <a:t>Poor to good, depending on type</a:t>
                      </a:r>
                      <a:r>
                        <a:rPr lang="en-US" baseline="0" dirty="0" smtClean="0">
                          <a:latin typeface="Arial" pitchFamily="34" charset="0"/>
                          <a:cs typeface="Arial" pitchFamily="34" charset="0"/>
                        </a:rPr>
                        <a:t> of Leukemia </a:t>
                      </a:r>
                      <a:endParaRPr lang="en-US" dirty="0">
                        <a:latin typeface="Arial" pitchFamily="34" charset="0"/>
                        <a:cs typeface="Arial" pitchFamily="34" charset="0"/>
                      </a:endParaRPr>
                    </a:p>
                  </a:txBody>
                  <a:tcPr/>
                </a:tc>
              </a:tr>
              <a:tr h="1815011">
                <a:tc>
                  <a:txBody>
                    <a:bodyPr/>
                    <a:lstStyle/>
                    <a:p>
                      <a:pPr algn="ctr"/>
                      <a:endParaRPr lang="en-US" dirty="0" smtClean="0">
                        <a:latin typeface="Arial" pitchFamily="34" charset="0"/>
                        <a:cs typeface="Arial" pitchFamily="34" charset="0"/>
                      </a:endParaRPr>
                    </a:p>
                    <a:p>
                      <a:pPr algn="ctr"/>
                      <a:r>
                        <a:rPr lang="en-US" dirty="0" smtClean="0">
                          <a:latin typeface="Arial" pitchFamily="34" charset="0"/>
                          <a:cs typeface="Arial" pitchFamily="34" charset="0"/>
                        </a:rPr>
                        <a:t>Testicular Cancer</a:t>
                      </a:r>
                      <a:endParaRPr lang="en-US"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Small, hard, painless lump; sudden</a:t>
                      </a:r>
                      <a:r>
                        <a:rPr lang="en-US" sz="1600" baseline="0" dirty="0" smtClean="0">
                          <a:latin typeface="Arial" pitchFamily="34" charset="0"/>
                          <a:cs typeface="Arial" pitchFamily="34" charset="0"/>
                        </a:rPr>
                        <a:t> accumulation of fluid in scrotum; pain or discomfort in the region between scrotum and anus. </a:t>
                      </a:r>
                      <a:endParaRPr lang="en-US" sz="1600" dirty="0">
                        <a:latin typeface="Arial" pitchFamily="34" charset="0"/>
                        <a:cs typeface="Arial" pitchFamily="34" charset="0"/>
                      </a:endParaRPr>
                    </a:p>
                  </a:txBody>
                  <a:tcPr/>
                </a:tc>
                <a:tc>
                  <a:txBody>
                    <a:bodyPr/>
                    <a:lstStyle/>
                    <a:p>
                      <a:pPr algn="ctr"/>
                      <a:endParaRPr lang="en-US" dirty="0" smtClean="0">
                        <a:latin typeface="Arial" pitchFamily="34" charset="0"/>
                        <a:cs typeface="Arial" pitchFamily="34" charset="0"/>
                      </a:endParaRPr>
                    </a:p>
                    <a:p>
                      <a:pPr algn="ctr"/>
                      <a:r>
                        <a:rPr lang="en-US" dirty="0" smtClean="0">
                          <a:latin typeface="Arial" pitchFamily="34" charset="0"/>
                          <a:cs typeface="Arial" pitchFamily="34" charset="0"/>
                        </a:rPr>
                        <a:t>Good to excellent (60-90%)</a:t>
                      </a:r>
                      <a:endParaRPr lang="en-US" dirty="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23287321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Self – Examinations </a:t>
            </a:r>
            <a:br>
              <a:rPr lang="en-US" dirty="0" smtClean="0"/>
            </a:br>
            <a:r>
              <a:rPr lang="en-US" dirty="0" smtClean="0"/>
              <a:t>Pg.  484-485</a:t>
            </a:r>
            <a:endParaRPr lang="en-US" dirty="0"/>
          </a:p>
        </p:txBody>
      </p:sp>
    </p:spTree>
    <p:extLst>
      <p:ext uri="{BB962C8B-B14F-4D97-AF65-F5344CB8AC3E}">
        <p14:creationId xmlns:p14="http://schemas.microsoft.com/office/powerpoint/2010/main" val="20453478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Cancer</a:t>
            </a:r>
            <a:r>
              <a:rPr lang="en-US" dirty="0" smtClean="0"/>
              <a:t> Treatments</a:t>
            </a:r>
            <a:endParaRPr lang="en-US" dirty="0"/>
          </a:p>
        </p:txBody>
      </p:sp>
      <p:sp>
        <p:nvSpPr>
          <p:cNvPr id="3" name="Content Placeholder 2"/>
          <p:cNvSpPr>
            <a:spLocks noGrp="1"/>
          </p:cNvSpPr>
          <p:nvPr>
            <p:ph idx="1"/>
          </p:nvPr>
        </p:nvSpPr>
        <p:spPr>
          <a:xfrm>
            <a:off x="762000" y="533400"/>
            <a:ext cx="7543800" cy="4648200"/>
          </a:xfrm>
        </p:spPr>
        <p:txBody>
          <a:bodyPr>
            <a:normAutofit fontScale="92500"/>
          </a:bodyPr>
          <a:lstStyle/>
          <a:p>
            <a:r>
              <a:rPr lang="en-US" b="1" dirty="0" smtClean="0"/>
              <a:t>Surgical Treatments </a:t>
            </a:r>
            <a:r>
              <a:rPr lang="en-US" dirty="0" smtClean="0"/>
              <a:t>– removal of a tumor. </a:t>
            </a:r>
          </a:p>
          <a:p>
            <a:r>
              <a:rPr lang="en-US" b="1" dirty="0" smtClean="0"/>
              <a:t>Radiation Therapy </a:t>
            </a:r>
            <a:r>
              <a:rPr lang="en-US" dirty="0" smtClean="0"/>
              <a:t>– the application of cell-destroying radiation to kill cancerous tissues. </a:t>
            </a:r>
          </a:p>
          <a:p>
            <a:pPr lvl="1"/>
            <a:r>
              <a:rPr lang="en-US" dirty="0" smtClean="0"/>
              <a:t>A beam may focus directly on cancerous area</a:t>
            </a:r>
          </a:p>
          <a:p>
            <a:pPr lvl="1"/>
            <a:r>
              <a:rPr lang="en-US" dirty="0" smtClean="0"/>
              <a:t>Implant radioactive material in the tumor</a:t>
            </a:r>
          </a:p>
          <a:p>
            <a:pPr lvl="1"/>
            <a:r>
              <a:rPr lang="en-US" dirty="0" smtClean="0"/>
              <a:t>Inject into the bloodstream</a:t>
            </a:r>
          </a:p>
          <a:p>
            <a:r>
              <a:rPr lang="en-US" b="1" dirty="0" smtClean="0"/>
              <a:t>Chemotherapy</a:t>
            </a:r>
            <a:r>
              <a:rPr lang="en-US" dirty="0" smtClean="0"/>
              <a:t> – the administration of drugs that harm cancer cells, but that do not harm the patient as much as the disease. </a:t>
            </a:r>
          </a:p>
          <a:p>
            <a:pPr lvl="1"/>
            <a:r>
              <a:rPr lang="en-US" dirty="0" smtClean="0"/>
              <a:t>Rapidly dividing cells in the body are affected most. </a:t>
            </a:r>
          </a:p>
          <a:p>
            <a:pPr lvl="2"/>
            <a:r>
              <a:rPr lang="en-US" dirty="0" smtClean="0"/>
              <a:t>Digestive tract</a:t>
            </a:r>
          </a:p>
          <a:p>
            <a:pPr lvl="2"/>
            <a:r>
              <a:rPr lang="en-US" dirty="0" smtClean="0"/>
              <a:t>Skin damage, hair loss, and fatigue</a:t>
            </a:r>
          </a:p>
          <a:p>
            <a:pPr lvl="2"/>
            <a:r>
              <a:rPr lang="en-US" dirty="0" smtClean="0"/>
              <a:t>Blood problems</a:t>
            </a:r>
          </a:p>
          <a:p>
            <a:pPr lvl="1"/>
            <a:endParaRPr lang="en-US" dirty="0"/>
          </a:p>
        </p:txBody>
      </p:sp>
    </p:spTree>
    <p:extLst>
      <p:ext uri="{BB962C8B-B14F-4D97-AF65-F5344CB8AC3E}">
        <p14:creationId xmlns:p14="http://schemas.microsoft.com/office/powerpoint/2010/main" val="297155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10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10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1000"/>
                                        <p:tgtEl>
                                          <p:spTgt spid="3">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1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1000"/>
                                        <p:tgtEl>
                                          <p:spTgt spid="3">
                                            <p:txEl>
                                              <p:pRg st="5" end="5"/>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arn(inVertical)">
                                      <p:cBhvr>
                                        <p:cTn id="29" dur="10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arn(inVertical)">
                                      <p:cBhvr>
                                        <p:cTn id="34" dur="1000"/>
                                        <p:tgtEl>
                                          <p:spTgt spid="3">
                                            <p:txEl>
                                              <p:pRg st="7" end="7"/>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arn(inVertical)">
                                      <p:cBhvr>
                                        <p:cTn id="37" dur="1000"/>
                                        <p:tgtEl>
                                          <p:spTgt spid="3">
                                            <p:txEl>
                                              <p:pRg st="8" end="8"/>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barn(inVertical)">
                                      <p:cBhvr>
                                        <p:cTn id="40"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4587" y="0"/>
            <a:ext cx="5841270" cy="322539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0"/>
            <a:ext cx="3132187" cy="3225397"/>
          </a:xfrm>
          <a:prstGeom prst="rect">
            <a:avLst/>
          </a:prstGeom>
        </p:spPr>
      </p:pic>
      <p:sp>
        <p:nvSpPr>
          <p:cNvPr id="4" name="Rectangle 3"/>
          <p:cNvSpPr/>
          <p:nvPr/>
        </p:nvSpPr>
        <p:spPr>
          <a:xfrm>
            <a:off x="1447800" y="3244334"/>
            <a:ext cx="5562600" cy="1107996"/>
          </a:xfrm>
          <a:prstGeom prst="rect">
            <a:avLst/>
          </a:prstGeom>
        </p:spPr>
        <p:txBody>
          <a:bodyPr wrap="square">
            <a:spAutoFit/>
          </a:bodyPr>
          <a:lstStyle/>
          <a:p>
            <a:pPr algn="ctr"/>
            <a:r>
              <a:rPr lang="en-US" sz="4800" b="1" dirty="0">
                <a:solidFill>
                  <a:srgbClr val="C00000"/>
                </a:solidFill>
                <a:hlinkClick r:id="rId4"/>
              </a:rPr>
              <a:t>http://aids.gov</a:t>
            </a:r>
            <a:r>
              <a:rPr lang="en-US" b="1" dirty="0" smtClean="0">
                <a:solidFill>
                  <a:srgbClr val="C00000"/>
                </a:solidFill>
                <a:hlinkClick r:id="rId4"/>
              </a:rPr>
              <a:t>/</a:t>
            </a:r>
            <a:endParaRPr lang="en-US" b="1" dirty="0" smtClean="0">
              <a:solidFill>
                <a:srgbClr val="C00000"/>
              </a:solidFill>
            </a:endParaRPr>
          </a:p>
          <a:p>
            <a:pPr algn="ctr"/>
            <a:endParaRPr lang="en-US" b="1" dirty="0">
              <a:solidFill>
                <a:srgbClr val="C00000"/>
              </a:solidFill>
            </a:endParaRPr>
          </a:p>
        </p:txBody>
      </p:sp>
      <p:sp>
        <p:nvSpPr>
          <p:cNvPr id="5" name="TextBox 4"/>
          <p:cNvSpPr txBox="1"/>
          <p:nvPr/>
        </p:nvSpPr>
        <p:spPr>
          <a:xfrm>
            <a:off x="1981200" y="4038600"/>
            <a:ext cx="4572000" cy="1015663"/>
          </a:xfrm>
          <a:prstGeom prst="rect">
            <a:avLst/>
          </a:prstGeom>
          <a:noFill/>
        </p:spPr>
        <p:txBody>
          <a:bodyPr wrap="square" rtlCol="0">
            <a:spAutoFit/>
          </a:bodyPr>
          <a:lstStyle/>
          <a:p>
            <a:pPr algn="ctr"/>
            <a:r>
              <a:rPr lang="en-US" sz="6000" b="1" dirty="0" smtClean="0">
                <a:latin typeface="Arial" pitchFamily="34" charset="0"/>
                <a:cs typeface="Arial" pitchFamily="34" charset="0"/>
              </a:rPr>
              <a:t>Est. 1981</a:t>
            </a:r>
            <a:endParaRPr lang="en-US" sz="6000" b="1" dirty="0">
              <a:latin typeface="Arial" pitchFamily="34" charset="0"/>
              <a:cs typeface="Arial" pitchFamily="34" charset="0"/>
            </a:endParaRPr>
          </a:p>
        </p:txBody>
      </p:sp>
    </p:spTree>
    <p:extLst>
      <p:ext uri="{BB962C8B-B14F-4D97-AF65-F5344CB8AC3E}">
        <p14:creationId xmlns:p14="http://schemas.microsoft.com/office/powerpoint/2010/main" val="23596877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28600" y="3118258"/>
            <a:ext cx="8077200" cy="3739742"/>
          </a:xfrm>
        </p:spPr>
        <p:txBody>
          <a:bodyPr>
            <a:normAutofit/>
          </a:bodyPr>
          <a:lstStyle/>
          <a:p>
            <a:r>
              <a:rPr lang="en-US" sz="4000" b="1" dirty="0" smtClean="0">
                <a:latin typeface="Arial" pitchFamily="34" charset="0"/>
                <a:cs typeface="Arial" pitchFamily="34" charset="0"/>
              </a:rPr>
              <a:t>What is HIV/</a:t>
            </a:r>
            <a:r>
              <a:rPr lang="en-US" sz="4000" b="1" dirty="0" smtClean="0">
                <a:solidFill>
                  <a:srgbClr val="FF0000"/>
                </a:solidFill>
                <a:latin typeface="Arial" pitchFamily="34" charset="0"/>
                <a:cs typeface="Arial" pitchFamily="34" charset="0"/>
              </a:rPr>
              <a:t>AIDS</a:t>
            </a:r>
            <a:r>
              <a:rPr lang="en-US" sz="4000" b="1" dirty="0" smtClean="0">
                <a:latin typeface="Arial" pitchFamily="34" charset="0"/>
                <a:cs typeface="Arial" pitchFamily="34" charset="0"/>
              </a:rPr>
              <a:t>?</a:t>
            </a:r>
          </a:p>
          <a:p>
            <a:pPr marL="571500" indent="-571500">
              <a:buFont typeface="Arial" pitchFamily="34" charset="0"/>
              <a:buChar char="•"/>
            </a:pPr>
            <a:r>
              <a:rPr lang="en-US" sz="2000" b="1" dirty="0" smtClean="0">
                <a:latin typeface="Arial" pitchFamily="34" charset="0"/>
                <a:cs typeface="Arial" pitchFamily="34" charset="0"/>
              </a:rPr>
              <a:t>When HIV destroys so many of your cells it becomes AIDS. </a:t>
            </a:r>
          </a:p>
          <a:p>
            <a:pPr marL="1028700" lvl="1" indent="-571500">
              <a:buFont typeface="Arial" pitchFamily="34" charset="0"/>
              <a:buChar char="•"/>
            </a:pPr>
            <a:r>
              <a:rPr lang="en-US" sz="2000" b="1" dirty="0" smtClean="0">
                <a:latin typeface="Arial" pitchFamily="34" charset="0"/>
                <a:cs typeface="Arial" pitchFamily="34" charset="0"/>
              </a:rPr>
              <a:t>A = Acquired. You acquire AIDS after birth</a:t>
            </a:r>
          </a:p>
          <a:p>
            <a:pPr marL="1028700" lvl="1" indent="-571500">
              <a:buFont typeface="Arial" pitchFamily="34" charset="0"/>
              <a:buChar char="•"/>
            </a:pPr>
            <a:r>
              <a:rPr lang="en-US" sz="2000" b="1" dirty="0" smtClean="0">
                <a:latin typeface="Arial" pitchFamily="34" charset="0"/>
                <a:cs typeface="Arial" pitchFamily="34" charset="0"/>
              </a:rPr>
              <a:t>I = Immune. Body’s immune system. </a:t>
            </a:r>
          </a:p>
          <a:p>
            <a:pPr marL="1028700" lvl="1" indent="-571500">
              <a:buFont typeface="Arial" pitchFamily="34" charset="0"/>
              <a:buChar char="•"/>
            </a:pPr>
            <a:r>
              <a:rPr lang="en-US" sz="2000" b="1" dirty="0" smtClean="0">
                <a:latin typeface="Arial" pitchFamily="34" charset="0"/>
                <a:cs typeface="Arial" pitchFamily="34" charset="0"/>
              </a:rPr>
              <a:t>D = Deficiency. When your immune system doesn’t work properly. </a:t>
            </a:r>
          </a:p>
          <a:p>
            <a:pPr marL="1028700" lvl="1" indent="-571500">
              <a:buFont typeface="Arial" pitchFamily="34" charset="0"/>
              <a:buChar char="•"/>
            </a:pPr>
            <a:r>
              <a:rPr lang="en-US" sz="2000" b="1" dirty="0" smtClean="0">
                <a:latin typeface="Arial" pitchFamily="34" charset="0"/>
                <a:cs typeface="Arial" pitchFamily="34" charset="0"/>
              </a:rPr>
              <a:t>S = Syndrome. Collection of symptoms and signs of disease. </a:t>
            </a:r>
          </a:p>
          <a:p>
            <a:endParaRPr lang="en-US" sz="4000" b="1" dirty="0">
              <a:latin typeface="Arial" pitchFamily="34" charset="0"/>
              <a:cs typeface="Arial"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4691" y="3629"/>
            <a:ext cx="2895600" cy="311462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84" y="3629"/>
            <a:ext cx="3225678" cy="310896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0291" y="-2040"/>
            <a:ext cx="2988309" cy="3108960"/>
          </a:xfrm>
          <a:prstGeom prst="rect">
            <a:avLst/>
          </a:prstGeom>
        </p:spPr>
      </p:pic>
    </p:spTree>
    <p:extLst>
      <p:ext uri="{BB962C8B-B14F-4D97-AF65-F5344CB8AC3E}">
        <p14:creationId xmlns:p14="http://schemas.microsoft.com/office/powerpoint/2010/main" val="415502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ircle(in)">
                                      <p:cBhvr>
                                        <p:cTn id="10" dur="20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down)">
                                      <p:cBhvr>
                                        <p:cTn id="15" dur="500"/>
                                        <p:tgtEl>
                                          <p:spTgt spid="6">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wipe(down)">
                                      <p:cBhvr>
                                        <p:cTn id="18" dur="500"/>
                                        <p:tgtEl>
                                          <p:spTgt spid="6">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wipe(down)">
                                      <p:cBhvr>
                                        <p:cTn id="21" dur="500"/>
                                        <p:tgtEl>
                                          <p:spTgt spid="6">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wipe(down)">
                                      <p:cBhvr>
                                        <p:cTn id="24"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724400"/>
            <a:ext cx="5257800" cy="1447800"/>
          </a:xfrm>
        </p:spPr>
        <p:txBody>
          <a:bodyPr>
            <a:normAutofit/>
          </a:bodyPr>
          <a:lstStyle/>
          <a:p>
            <a:r>
              <a:rPr lang="en-US" sz="4000" dirty="0" smtClean="0"/>
              <a:t>Where did HIV/</a:t>
            </a:r>
            <a:r>
              <a:rPr lang="en-US" sz="4000" dirty="0" smtClean="0">
                <a:solidFill>
                  <a:srgbClr val="FF0000"/>
                </a:solidFill>
              </a:rPr>
              <a:t>AIDS</a:t>
            </a:r>
            <a:r>
              <a:rPr lang="en-US" sz="4000" dirty="0" smtClean="0"/>
              <a:t> come from? </a:t>
            </a:r>
            <a:endParaRPr lang="en-US" sz="4000" dirty="0"/>
          </a:p>
        </p:txBody>
      </p:sp>
      <p:sp>
        <p:nvSpPr>
          <p:cNvPr id="3" name="Content Placeholder 2"/>
          <p:cNvSpPr>
            <a:spLocks noGrp="1"/>
          </p:cNvSpPr>
          <p:nvPr>
            <p:ph idx="1"/>
          </p:nvPr>
        </p:nvSpPr>
        <p:spPr/>
        <p:txBody>
          <a:bodyPr/>
          <a:lstStyle/>
          <a:p>
            <a:r>
              <a:rPr lang="en-US" dirty="0"/>
              <a:t>Scientists identified a type of </a:t>
            </a:r>
            <a:r>
              <a:rPr lang="en-US" b="1" dirty="0"/>
              <a:t>chimpanzee</a:t>
            </a:r>
            <a:r>
              <a:rPr lang="en-US" dirty="0"/>
              <a:t> in West Africa as the source of HIV infection in humans. They believe that the chimpanzee version of the immunodeficiency virus (called simian immunodeficiency virus or SIV) most likely was transmitted to humans and mutated into HIV when humans hunted these chimpanzees for meat and came into contact with their infected blood. Over decades, the virus slowly spread across Africa and later into other parts of the world.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49968">
            <a:off x="6393915" y="4014091"/>
            <a:ext cx="2282630" cy="2834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734925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is HIV/</a:t>
            </a:r>
            <a:r>
              <a:rPr lang="en-US" dirty="0" smtClean="0">
                <a:solidFill>
                  <a:srgbClr val="FF0000"/>
                </a:solidFill>
              </a:rPr>
              <a:t>AIDS</a:t>
            </a:r>
            <a:r>
              <a:rPr lang="en-US" dirty="0" smtClean="0"/>
              <a:t> spread? </a:t>
            </a:r>
            <a:endParaRPr lang="en-US" dirty="0"/>
          </a:p>
        </p:txBody>
      </p:sp>
      <p:sp>
        <p:nvSpPr>
          <p:cNvPr id="3" name="Content Placeholder 2"/>
          <p:cNvSpPr>
            <a:spLocks noGrp="1"/>
          </p:cNvSpPr>
          <p:nvPr>
            <p:ph idx="1"/>
          </p:nvPr>
        </p:nvSpPr>
        <p:spPr>
          <a:xfrm>
            <a:off x="762000" y="609600"/>
            <a:ext cx="7543800" cy="4724400"/>
          </a:xfrm>
        </p:spPr>
        <p:txBody>
          <a:bodyPr>
            <a:normAutofit/>
          </a:bodyPr>
          <a:lstStyle/>
          <a:p>
            <a:r>
              <a:rPr lang="en-US" dirty="0" smtClean="0"/>
              <a:t>Unprotected sex</a:t>
            </a:r>
          </a:p>
          <a:p>
            <a:r>
              <a:rPr lang="en-US" dirty="0" smtClean="0"/>
              <a:t>Having multiple sex partners</a:t>
            </a:r>
          </a:p>
          <a:p>
            <a:r>
              <a:rPr lang="en-US" dirty="0" smtClean="0"/>
              <a:t>Sharing needles ( drug addicts)</a:t>
            </a:r>
          </a:p>
          <a:p>
            <a:r>
              <a:rPr lang="en-US" dirty="0" smtClean="0"/>
              <a:t>Being born with an infected mother (birth or breastfeeding)</a:t>
            </a:r>
          </a:p>
          <a:p>
            <a:r>
              <a:rPr lang="en-US" dirty="0" smtClean="0"/>
              <a:t>Blood transfusions/organ transplants </a:t>
            </a:r>
          </a:p>
          <a:p>
            <a:r>
              <a:rPr lang="en-US" dirty="0" smtClean="0"/>
              <a:t>Eating food pre-chewed by an HIV/AIDS infected person</a:t>
            </a:r>
          </a:p>
          <a:p>
            <a:r>
              <a:rPr lang="en-US" dirty="0" smtClean="0"/>
              <a:t>Broken skin/wound</a:t>
            </a:r>
          </a:p>
          <a:p>
            <a:r>
              <a:rPr lang="en-US" dirty="0" smtClean="0"/>
              <a:t>Tattooing or body piercing </a:t>
            </a:r>
          </a:p>
          <a:p>
            <a:endParaRPr lang="en-US" dirty="0"/>
          </a:p>
        </p:txBody>
      </p:sp>
    </p:spTree>
    <p:extLst>
      <p:ext uri="{BB962C8B-B14F-4D97-AF65-F5344CB8AC3E}">
        <p14:creationId xmlns:p14="http://schemas.microsoft.com/office/powerpoint/2010/main" val="137294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3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5000"/>
                            </p:stCondLst>
                            <p:childTnLst>
                              <p:par>
                                <p:cTn id="13" presetID="10" presetClass="entr" presetSubtype="0" fill="hold" nodeType="afterEffect">
                                  <p:stCondLst>
                                    <p:cond delay="3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3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13000"/>
                            </p:stCondLst>
                            <p:childTnLst>
                              <p:par>
                                <p:cTn id="21" presetID="10" presetClass="entr" presetSubtype="0" fill="hold" nodeType="afterEffect">
                                  <p:stCondLst>
                                    <p:cond delay="3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17000"/>
                            </p:stCondLst>
                            <p:childTnLst>
                              <p:par>
                                <p:cTn id="25" presetID="10" presetClass="entr" presetSubtype="0" fill="hold" nodeType="afterEffect">
                                  <p:stCondLst>
                                    <p:cond delay="30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par>
                          <p:cTn id="28" fill="hold">
                            <p:stCondLst>
                              <p:cond delay="21000"/>
                            </p:stCondLst>
                            <p:childTnLst>
                              <p:par>
                                <p:cTn id="29" presetID="10" presetClass="entr" presetSubtype="0" fill="hold" nodeType="afterEffect">
                                  <p:stCondLst>
                                    <p:cond delay="300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childTnLst>
                                </p:cTn>
                              </p:par>
                            </p:childTnLst>
                          </p:cTn>
                        </p:par>
                        <p:par>
                          <p:cTn id="32" fill="hold">
                            <p:stCondLst>
                              <p:cond delay="25000"/>
                            </p:stCondLst>
                            <p:childTnLst>
                              <p:par>
                                <p:cTn id="33" presetID="10" presetClass="entr" presetSubtype="0" fill="hold" nodeType="afterEffect">
                                  <p:stCondLst>
                                    <p:cond delay="300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Lifestyle Diseases</a:t>
            </a:r>
            <a:endParaRPr lang="en-US" dirty="0"/>
          </a:p>
        </p:txBody>
      </p:sp>
      <p:sp>
        <p:nvSpPr>
          <p:cNvPr id="3" name="Content Placeholder 2"/>
          <p:cNvSpPr>
            <a:spLocks noGrp="1"/>
          </p:cNvSpPr>
          <p:nvPr>
            <p:ph idx="1"/>
          </p:nvPr>
        </p:nvSpPr>
        <p:spPr/>
        <p:txBody>
          <a:bodyPr/>
          <a:lstStyle/>
          <a:p>
            <a:r>
              <a:rPr lang="en-US" dirty="0" smtClean="0"/>
              <a:t>Diabetes</a:t>
            </a:r>
          </a:p>
          <a:p>
            <a:r>
              <a:rPr lang="en-US" dirty="0" smtClean="0"/>
              <a:t>Heart Attack</a:t>
            </a:r>
          </a:p>
          <a:p>
            <a:r>
              <a:rPr lang="en-US" dirty="0" smtClean="0"/>
              <a:t>Stroke</a:t>
            </a:r>
          </a:p>
          <a:p>
            <a:r>
              <a:rPr lang="en-US" dirty="0" smtClean="0"/>
              <a:t>Cardiovascular Disease</a:t>
            </a:r>
          </a:p>
          <a:p>
            <a:r>
              <a:rPr lang="en-US" dirty="0" smtClean="0"/>
              <a:t>Cancer</a:t>
            </a:r>
          </a:p>
          <a:p>
            <a:r>
              <a:rPr lang="en-US" dirty="0" smtClean="0"/>
              <a:t>AIDS</a:t>
            </a:r>
            <a:endParaRPr lang="en-US" dirty="0"/>
          </a:p>
        </p:txBody>
      </p:sp>
    </p:spTree>
    <p:extLst>
      <p:ext uri="{BB962C8B-B14F-4D97-AF65-F5344CB8AC3E}">
        <p14:creationId xmlns:p14="http://schemas.microsoft.com/office/powerpoint/2010/main" val="30141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HIV/AIDS Life Cycle</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4632"/>
          <a:stretch/>
        </p:blipFill>
        <p:spPr>
          <a:xfrm>
            <a:off x="89353" y="634543"/>
            <a:ext cx="2798988" cy="310896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598" y="638173"/>
            <a:ext cx="3278732" cy="310896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9157"/>
          <a:stretch/>
        </p:blipFill>
        <p:spPr>
          <a:xfrm>
            <a:off x="6165488" y="638172"/>
            <a:ext cx="2978512" cy="3108960"/>
          </a:xfrm>
          <a:prstGeom prst="rect">
            <a:avLst/>
          </a:prstGeom>
        </p:spPr>
      </p:pic>
    </p:spTree>
    <p:extLst>
      <p:ext uri="{BB962C8B-B14F-4D97-AF65-F5344CB8AC3E}">
        <p14:creationId xmlns:p14="http://schemas.microsoft.com/office/powerpoint/2010/main" val="28588358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780" y="4648200"/>
            <a:ext cx="6781800" cy="1371600"/>
          </a:xfrm>
        </p:spPr>
        <p:txBody>
          <a:bodyPr/>
          <a:lstStyle/>
          <a:p>
            <a:r>
              <a:rPr lang="en-US" dirty="0" smtClean="0"/>
              <a:t>U.S Statistics </a:t>
            </a:r>
            <a:br>
              <a:rPr lang="en-US" dirty="0" smtClean="0"/>
            </a:br>
            <a:r>
              <a:rPr lang="en-US" sz="2000" dirty="0" smtClean="0"/>
              <a:t>1.7 million people  are infected with HIV/AIDS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457200"/>
            <a:ext cx="2989435" cy="34290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1311" y="493485"/>
            <a:ext cx="3192689" cy="339271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9986" y="491210"/>
            <a:ext cx="2981325" cy="3394990"/>
          </a:xfrm>
          <a:prstGeom prst="rect">
            <a:avLst/>
          </a:prstGeom>
        </p:spPr>
      </p:pic>
    </p:spTree>
    <p:extLst>
      <p:ext uri="{BB962C8B-B14F-4D97-AF65-F5344CB8AC3E}">
        <p14:creationId xmlns:p14="http://schemas.microsoft.com/office/powerpoint/2010/main" val="36917702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87" y="3886200"/>
            <a:ext cx="6781800" cy="1981200"/>
          </a:xfrm>
        </p:spPr>
        <p:txBody>
          <a:bodyPr/>
          <a:lstStyle/>
          <a:p>
            <a:r>
              <a:rPr lang="en-US" dirty="0" smtClean="0"/>
              <a:t>Global Statistics</a:t>
            </a:r>
            <a:br>
              <a:rPr lang="en-US" dirty="0" smtClean="0"/>
            </a:br>
            <a:r>
              <a:rPr lang="en-US" sz="2000" dirty="0" smtClean="0"/>
              <a:t>35 million people currently living with HIV/AIDS</a:t>
            </a:r>
            <a:br>
              <a:rPr lang="en-US" sz="2000" dirty="0" smtClean="0"/>
            </a:br>
            <a:r>
              <a:rPr lang="en-US" sz="2000" dirty="0" smtClean="0"/>
              <a:t>25 million people have died, since discovered in 1981</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2275" y="475343"/>
            <a:ext cx="2981325" cy="3231161"/>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 y="475343"/>
            <a:ext cx="2981325" cy="323116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475343"/>
            <a:ext cx="3276600" cy="3231161"/>
          </a:xfrm>
          <a:prstGeom prst="rect">
            <a:avLst/>
          </a:prstGeom>
        </p:spPr>
      </p:pic>
    </p:spTree>
    <p:extLst>
      <p:ext uri="{BB962C8B-B14F-4D97-AF65-F5344CB8AC3E}">
        <p14:creationId xmlns:p14="http://schemas.microsoft.com/office/powerpoint/2010/main" val="33450584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81000"/>
            <a:ext cx="9143999" cy="5715000"/>
          </a:xfrm>
          <a:prstGeom prst="rect">
            <a:avLst/>
          </a:prstGeom>
        </p:spPr>
      </p:pic>
    </p:spTree>
    <p:extLst>
      <p:ext uri="{BB962C8B-B14F-4D97-AF65-F5344CB8AC3E}">
        <p14:creationId xmlns:p14="http://schemas.microsoft.com/office/powerpoint/2010/main" val="276133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0"/>
            <a:ext cx="6781800" cy="2133600"/>
          </a:xfrm>
        </p:spPr>
        <p:txBody>
          <a:bodyPr>
            <a:normAutofit/>
          </a:bodyPr>
          <a:lstStyle/>
          <a:p>
            <a:r>
              <a:rPr lang="en-US" dirty="0" smtClean="0"/>
              <a:t>Treatments</a:t>
            </a:r>
            <a:br>
              <a:rPr lang="en-US" dirty="0" smtClean="0"/>
            </a:br>
            <a:r>
              <a:rPr lang="en-US" sz="2000" dirty="0" smtClean="0"/>
              <a:t>Five classes of drugs, which attack HIV at different cycles of life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219200"/>
            <a:ext cx="2943225" cy="279082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1219200"/>
            <a:ext cx="2943225" cy="27908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0775" y="1219199"/>
            <a:ext cx="2943225" cy="2790825"/>
          </a:xfrm>
          <a:prstGeom prst="rect">
            <a:avLst/>
          </a:prstGeom>
        </p:spPr>
      </p:pic>
    </p:spTree>
    <p:extLst>
      <p:ext uri="{BB962C8B-B14F-4D97-AF65-F5344CB8AC3E}">
        <p14:creationId xmlns:p14="http://schemas.microsoft.com/office/powerpoint/2010/main" val="329474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Leading Cause of Death in the U.S. </a:t>
            </a:r>
            <a:endParaRPr lang="en-US" dirty="0"/>
          </a:p>
        </p:txBody>
      </p:sp>
      <p:sp>
        <p:nvSpPr>
          <p:cNvPr id="3" name="Content Placeholder 2"/>
          <p:cNvSpPr>
            <a:spLocks noGrp="1"/>
          </p:cNvSpPr>
          <p:nvPr>
            <p:ph idx="1"/>
          </p:nvPr>
        </p:nvSpPr>
        <p:spPr>
          <a:xfrm>
            <a:off x="762000" y="533400"/>
            <a:ext cx="7543800" cy="4114800"/>
          </a:xfrm>
        </p:spPr>
        <p:txBody>
          <a:bodyPr>
            <a:normAutofit lnSpcReduction="10000"/>
          </a:bodyPr>
          <a:lstStyle/>
          <a:p>
            <a:r>
              <a:rPr lang="en-US" b="1" strike="sngStrike" dirty="0">
                <a:solidFill>
                  <a:srgbClr val="FF0000"/>
                </a:solidFill>
              </a:rPr>
              <a:t>Heart disease: </a:t>
            </a:r>
            <a:r>
              <a:rPr lang="en-US" strike="sngStrike" dirty="0"/>
              <a:t>597,689</a:t>
            </a:r>
          </a:p>
          <a:p>
            <a:r>
              <a:rPr lang="en-US" b="1" strike="sngStrike" dirty="0">
                <a:solidFill>
                  <a:srgbClr val="FF0000"/>
                </a:solidFill>
              </a:rPr>
              <a:t>Cancer: </a:t>
            </a:r>
            <a:r>
              <a:rPr lang="en-US" strike="sngStrike" dirty="0"/>
              <a:t>574,743</a:t>
            </a:r>
          </a:p>
          <a:p>
            <a:r>
              <a:rPr lang="en-US" dirty="0"/>
              <a:t>Chronic lower respiratory diseases: 138,080</a:t>
            </a:r>
          </a:p>
          <a:p>
            <a:r>
              <a:rPr lang="en-US" b="1" strike="sngStrike" dirty="0">
                <a:solidFill>
                  <a:srgbClr val="FF0000"/>
                </a:solidFill>
              </a:rPr>
              <a:t>Stroke (cerebrovascular diseases): </a:t>
            </a:r>
            <a:r>
              <a:rPr lang="en-US" strike="sngStrike" dirty="0"/>
              <a:t>129,476</a:t>
            </a:r>
          </a:p>
          <a:p>
            <a:r>
              <a:rPr lang="en-US" dirty="0"/>
              <a:t>Accidents (unintentional injuries): 120,859</a:t>
            </a:r>
          </a:p>
          <a:p>
            <a:r>
              <a:rPr lang="en-US" dirty="0"/>
              <a:t>Alzheimer's disease: 83,494</a:t>
            </a:r>
          </a:p>
          <a:p>
            <a:r>
              <a:rPr lang="en-US" b="1" strike="sngStrike" dirty="0">
                <a:solidFill>
                  <a:srgbClr val="FF0000"/>
                </a:solidFill>
              </a:rPr>
              <a:t>Diabetes: </a:t>
            </a:r>
            <a:r>
              <a:rPr lang="en-US" strike="sngStrike" dirty="0"/>
              <a:t>69,071</a:t>
            </a:r>
          </a:p>
          <a:p>
            <a:r>
              <a:rPr lang="en-US" dirty="0" smtClean="0"/>
              <a:t>Nephritis (inflammation of kidneys): 50,476</a:t>
            </a:r>
            <a:endParaRPr lang="en-US" dirty="0"/>
          </a:p>
          <a:p>
            <a:r>
              <a:rPr lang="en-US" b="1" strike="sngStrike" dirty="0">
                <a:solidFill>
                  <a:srgbClr val="FF0000"/>
                </a:solidFill>
              </a:rPr>
              <a:t>Influenza and Pneumonia: </a:t>
            </a:r>
            <a:r>
              <a:rPr lang="en-US" strike="sngStrike" dirty="0"/>
              <a:t>50,097</a:t>
            </a:r>
          </a:p>
          <a:p>
            <a:r>
              <a:rPr lang="en-US" dirty="0"/>
              <a:t>Intentional self-harm (suicide): 38,364</a:t>
            </a:r>
          </a:p>
          <a:p>
            <a:endParaRPr lang="en-US" dirty="0"/>
          </a:p>
        </p:txBody>
      </p:sp>
    </p:spTree>
    <p:extLst>
      <p:ext uri="{BB962C8B-B14F-4D97-AF65-F5344CB8AC3E}">
        <p14:creationId xmlns:p14="http://schemas.microsoft.com/office/powerpoint/2010/main" val="984215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Diabetes</a:t>
            </a:r>
            <a:endParaRPr lang="en-US" dirty="0"/>
          </a:p>
        </p:txBody>
      </p:sp>
      <p:sp>
        <p:nvSpPr>
          <p:cNvPr id="3" name="Content Placeholder 2"/>
          <p:cNvSpPr>
            <a:spLocks noGrp="1"/>
          </p:cNvSpPr>
          <p:nvPr>
            <p:ph idx="1"/>
          </p:nvPr>
        </p:nvSpPr>
        <p:spPr/>
        <p:txBody>
          <a:bodyPr/>
          <a:lstStyle/>
          <a:p>
            <a:r>
              <a:rPr lang="en-US" dirty="0" smtClean="0"/>
              <a:t>Condition of abnormal use of </a:t>
            </a:r>
            <a:r>
              <a:rPr lang="en-US" b="1" u="sng" dirty="0" smtClean="0"/>
              <a:t>glucose</a:t>
            </a:r>
            <a:r>
              <a:rPr lang="en-US" dirty="0" smtClean="0"/>
              <a:t>, usually caused by too little</a:t>
            </a:r>
            <a:r>
              <a:rPr lang="en-US" b="1" u="sng" dirty="0" smtClean="0"/>
              <a:t> insulin </a:t>
            </a:r>
            <a:r>
              <a:rPr lang="en-US" dirty="0" smtClean="0"/>
              <a:t>or lack of response to insulin. </a:t>
            </a:r>
          </a:p>
          <a:p>
            <a:pPr lvl="1"/>
            <a:r>
              <a:rPr lang="en-US" b="1" dirty="0" smtClean="0"/>
              <a:t>Glucose</a:t>
            </a:r>
            <a:r>
              <a:rPr lang="en-US" dirty="0" smtClean="0"/>
              <a:t> – Blood’s sugar</a:t>
            </a:r>
          </a:p>
          <a:p>
            <a:pPr lvl="1"/>
            <a:r>
              <a:rPr lang="en-US" b="1" dirty="0" smtClean="0"/>
              <a:t>Insulin</a:t>
            </a:r>
            <a:r>
              <a:rPr lang="en-US" dirty="0" smtClean="0"/>
              <a:t> – hormone produced by the pancreas and released in response to high blood glucose following a meal. </a:t>
            </a:r>
          </a:p>
          <a:p>
            <a:pPr lvl="1"/>
            <a:r>
              <a:rPr lang="en-US" dirty="0">
                <a:hlinkClick r:id="rId2"/>
              </a:rPr>
              <a:t>http://</a:t>
            </a:r>
            <a:r>
              <a:rPr lang="en-US" dirty="0" smtClean="0">
                <a:hlinkClick r:id="rId2"/>
              </a:rPr>
              <a:t>www.youtube.com/watch?v=jHRfDTqPzj4</a:t>
            </a:r>
            <a:endParaRPr lang="en-US" dirty="0" smtClean="0"/>
          </a:p>
          <a:p>
            <a:pPr lvl="1"/>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35854">
            <a:off x="3434362" y="3879274"/>
            <a:ext cx="5269839" cy="2560320"/>
          </a:xfrm>
          <a:prstGeom prst="rect">
            <a:avLst/>
          </a:prstGeom>
          <a:effectLst>
            <a:softEdge rad="635000"/>
          </a:effectLst>
        </p:spPr>
      </p:pic>
    </p:spTree>
    <p:extLst>
      <p:ext uri="{BB962C8B-B14F-4D97-AF65-F5344CB8AC3E}">
        <p14:creationId xmlns:p14="http://schemas.microsoft.com/office/powerpoint/2010/main" val="169599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p:txBody>
          <a:bodyPr>
            <a:normAutofit/>
          </a:bodyPr>
          <a:lstStyle/>
          <a:p>
            <a:pPr marL="0" indent="0" algn="ctr">
              <a:buNone/>
            </a:pPr>
            <a:r>
              <a:rPr lang="en-US" sz="3200" b="1" u="sng" dirty="0" smtClean="0"/>
              <a:t>Diabetes</a:t>
            </a:r>
          </a:p>
          <a:p>
            <a:pPr marL="0" indent="0">
              <a:buNone/>
            </a:pPr>
            <a:endParaRPr lang="en-US" sz="3200" dirty="0" smtClean="0"/>
          </a:p>
          <a:p>
            <a:r>
              <a:rPr lang="en-US" sz="2800" dirty="0" smtClean="0"/>
              <a:t>Diabetes is the leading cause of blindness and kidney failure in the U.S.</a:t>
            </a:r>
          </a:p>
          <a:p>
            <a:r>
              <a:rPr lang="en-US" sz="2800" dirty="0" smtClean="0"/>
              <a:t>It can also lead to heart disease and stroke as well</a:t>
            </a:r>
          </a:p>
          <a:p>
            <a:r>
              <a:rPr lang="en-US" sz="2800" dirty="0" smtClean="0"/>
              <a:t>More than 20 million people in the U.S. have diabetes</a:t>
            </a:r>
            <a:r>
              <a:rPr lang="en-US" dirty="0" smtClean="0"/>
              <a:t>.</a:t>
            </a:r>
          </a:p>
          <a:p>
            <a:endParaRPr lang="en-US" dirty="0" smtClean="0"/>
          </a:p>
          <a:p>
            <a:endParaRPr lang="en-US" sz="3200" dirty="0"/>
          </a:p>
        </p:txBody>
      </p:sp>
    </p:spTree>
    <p:extLst>
      <p:ext uri="{BB962C8B-B14F-4D97-AF65-F5344CB8AC3E}">
        <p14:creationId xmlns:p14="http://schemas.microsoft.com/office/powerpoint/2010/main" val="3537715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00" y="552450"/>
            <a:ext cx="8712200" cy="5753100"/>
          </a:xfrm>
          <a:prstGeom prst="rect">
            <a:avLst/>
          </a:prstGeom>
        </p:spPr>
      </p:pic>
    </p:spTree>
    <p:extLst>
      <p:ext uri="{BB962C8B-B14F-4D97-AF65-F5344CB8AC3E}">
        <p14:creationId xmlns:p14="http://schemas.microsoft.com/office/powerpoint/2010/main" val="3009847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Diabetes</a:t>
            </a:r>
            <a:endParaRPr lang="en-US" dirty="0"/>
          </a:p>
        </p:txBody>
      </p:sp>
      <p:sp>
        <p:nvSpPr>
          <p:cNvPr id="3" name="Text Placeholder 2"/>
          <p:cNvSpPr>
            <a:spLocks noGrp="1"/>
          </p:cNvSpPr>
          <p:nvPr>
            <p:ph type="body" idx="1"/>
          </p:nvPr>
        </p:nvSpPr>
        <p:spPr/>
        <p:txBody>
          <a:bodyPr/>
          <a:lstStyle/>
          <a:p>
            <a:r>
              <a:rPr lang="en-US" dirty="0" smtClean="0"/>
              <a:t>Type 1</a:t>
            </a:r>
            <a:endParaRPr lang="en-US" dirty="0"/>
          </a:p>
        </p:txBody>
      </p:sp>
      <p:sp>
        <p:nvSpPr>
          <p:cNvPr id="4" name="Content Placeholder 3"/>
          <p:cNvSpPr>
            <a:spLocks noGrp="1"/>
          </p:cNvSpPr>
          <p:nvPr>
            <p:ph sz="half" idx="2"/>
          </p:nvPr>
        </p:nvSpPr>
        <p:spPr/>
        <p:txBody>
          <a:bodyPr/>
          <a:lstStyle/>
          <a:p>
            <a:r>
              <a:rPr lang="en-US" dirty="0" smtClean="0"/>
              <a:t>Own immune system attacks pancreas and doesn’t produce insulin. </a:t>
            </a:r>
          </a:p>
          <a:p>
            <a:pPr lvl="1"/>
            <a:r>
              <a:rPr lang="en-US" dirty="0" smtClean="0"/>
              <a:t>Less than 10% of diabetic population.</a:t>
            </a:r>
          </a:p>
          <a:p>
            <a:pPr lvl="1"/>
            <a:r>
              <a:rPr lang="en-US" dirty="0" smtClean="0"/>
              <a:t>Insulin dependent ALWAYS</a:t>
            </a:r>
            <a:endParaRPr lang="en-US" dirty="0"/>
          </a:p>
        </p:txBody>
      </p:sp>
      <p:sp>
        <p:nvSpPr>
          <p:cNvPr id="5" name="Text Placeholder 4"/>
          <p:cNvSpPr>
            <a:spLocks noGrp="1"/>
          </p:cNvSpPr>
          <p:nvPr>
            <p:ph type="body" sz="quarter" idx="3"/>
          </p:nvPr>
        </p:nvSpPr>
        <p:spPr/>
        <p:txBody>
          <a:bodyPr/>
          <a:lstStyle/>
          <a:p>
            <a:r>
              <a:rPr lang="en-US" dirty="0" smtClean="0"/>
              <a:t>Type 2</a:t>
            </a:r>
            <a:endParaRPr lang="en-US" dirty="0"/>
          </a:p>
        </p:txBody>
      </p:sp>
      <p:sp>
        <p:nvSpPr>
          <p:cNvPr id="6" name="Content Placeholder 5"/>
          <p:cNvSpPr>
            <a:spLocks noGrp="1"/>
          </p:cNvSpPr>
          <p:nvPr>
            <p:ph sz="quarter" idx="4"/>
          </p:nvPr>
        </p:nvSpPr>
        <p:spPr>
          <a:xfrm>
            <a:off x="4645152" y="1329264"/>
            <a:ext cx="3657600" cy="4080936"/>
          </a:xfrm>
        </p:spPr>
        <p:txBody>
          <a:bodyPr>
            <a:normAutofit/>
          </a:bodyPr>
          <a:lstStyle/>
          <a:p>
            <a:r>
              <a:rPr lang="en-US" dirty="0" smtClean="0"/>
              <a:t>Does not produce enough insulin due to excess fat. </a:t>
            </a:r>
          </a:p>
          <a:p>
            <a:pPr lvl="1"/>
            <a:r>
              <a:rPr lang="en-US" dirty="0" smtClean="0"/>
              <a:t>90% of diabetic population. </a:t>
            </a:r>
          </a:p>
          <a:p>
            <a:pPr lvl="1"/>
            <a:r>
              <a:rPr lang="en-US" dirty="0" smtClean="0"/>
              <a:t>Insulin dependent SOMETIMES</a:t>
            </a:r>
          </a:p>
          <a:p>
            <a:pPr lvl="1"/>
            <a:endParaRPr lang="en-US" dirty="0" smtClean="0"/>
          </a:p>
        </p:txBody>
      </p:sp>
    </p:spTree>
    <p:extLst>
      <p:ext uri="{BB962C8B-B14F-4D97-AF65-F5344CB8AC3E}">
        <p14:creationId xmlns:p14="http://schemas.microsoft.com/office/powerpoint/2010/main" val="35633503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5412" y="457200"/>
            <a:ext cx="7543800" cy="2286000"/>
          </a:xfrm>
        </p:spPr>
        <p:txBody>
          <a:bodyPr/>
          <a:lstStyle/>
          <a:p>
            <a:r>
              <a:rPr lang="en-US" dirty="0" smtClean="0"/>
              <a:t>Cardiovascular Disease (CVD)</a:t>
            </a:r>
            <a:endParaRPr lang="en-US" dirty="0"/>
          </a:p>
        </p:txBody>
      </p:sp>
      <p:sp>
        <p:nvSpPr>
          <p:cNvPr id="5" name="Subtitle 4"/>
          <p:cNvSpPr>
            <a:spLocks noGrp="1"/>
          </p:cNvSpPr>
          <p:nvPr>
            <p:ph type="subTitle" idx="1"/>
          </p:nvPr>
        </p:nvSpPr>
        <p:spPr>
          <a:xfrm>
            <a:off x="797257" y="3352800"/>
            <a:ext cx="6858000" cy="2667000"/>
          </a:xfrm>
        </p:spPr>
        <p:txBody>
          <a:bodyPr>
            <a:normAutofit lnSpcReduction="10000"/>
          </a:bodyPr>
          <a:lstStyle/>
          <a:p>
            <a:r>
              <a:rPr lang="en-US" dirty="0" smtClean="0"/>
              <a:t>A general term for all diseases of the heart and blood vessels. </a:t>
            </a:r>
          </a:p>
          <a:p>
            <a:r>
              <a:rPr lang="en-US" dirty="0" smtClean="0"/>
              <a:t>**#1 killer of American adults**</a:t>
            </a:r>
          </a:p>
          <a:p>
            <a:r>
              <a:rPr lang="en-US" dirty="0" smtClean="0"/>
              <a:t>*In the U.S., about 1 in 3 people have some form of the disease and it claims the lives of nearly 1 million people each year.</a:t>
            </a:r>
            <a:endParaRPr lang="en-US" dirty="0"/>
          </a:p>
        </p:txBody>
      </p:sp>
    </p:spTree>
    <p:extLst>
      <p:ext uri="{BB962C8B-B14F-4D97-AF65-F5344CB8AC3E}">
        <p14:creationId xmlns:p14="http://schemas.microsoft.com/office/powerpoint/2010/main" val="41586967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1390</TotalTime>
  <Words>1556</Words>
  <Application>Microsoft Office PowerPoint</Application>
  <PresentationFormat>On-screen Show (4:3)</PresentationFormat>
  <Paragraphs>162</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Impact</vt:lpstr>
      <vt:lpstr>Times New Roman</vt:lpstr>
      <vt:lpstr>NewsPrint</vt:lpstr>
      <vt:lpstr>Lifestyle Diseases</vt:lpstr>
      <vt:lpstr>Lifestyle disease</vt:lpstr>
      <vt:lpstr>Types of Lifestyle Diseases</vt:lpstr>
      <vt:lpstr>Leading Cause of Death in the U.S. </vt:lpstr>
      <vt:lpstr>Diabetes</vt:lpstr>
      <vt:lpstr>PowerPoint Presentation</vt:lpstr>
      <vt:lpstr>PowerPoint Presentation</vt:lpstr>
      <vt:lpstr>Types of Diabetes</vt:lpstr>
      <vt:lpstr>Cardiovascular Disease (CVD)</vt:lpstr>
      <vt:lpstr>Atherosclerosis - disease characterized by plaques along the inner walls of the arteries.   Obstructs blood flow and makes blood clots likely.  Most common form of CVD. </vt:lpstr>
      <vt:lpstr>Heart Attack -  vessels that feed the heart muscle become blocked, causing tissue death. When heart tissue dies, it is replaced by scar tissue that cannot pump efficiently.</vt:lpstr>
      <vt:lpstr>Medical Treatments for Heart Disease</vt:lpstr>
      <vt:lpstr>Stroke</vt:lpstr>
      <vt:lpstr>Stroke - the shutting off of the blood flow to the brain by plaques, a clot, or hemorrhage. </vt:lpstr>
      <vt:lpstr>PowerPoint Presentation</vt:lpstr>
      <vt:lpstr>Reducing the Risks of CVD</vt:lpstr>
      <vt:lpstr>PowerPoint Presentation</vt:lpstr>
      <vt:lpstr>Cancer – disease in which abnormal cells multiply out of control, spread into surrounding tissues and other body parts, and disrupt normal functioning of one or more organs. </vt:lpstr>
      <vt:lpstr>“ Oma” ?</vt:lpstr>
      <vt:lpstr>How does Cancer develop? </vt:lpstr>
      <vt:lpstr>Skin Cancer http://www.skincancer.org/  </vt:lpstr>
      <vt:lpstr>Skin Cancer - Pg. 477 - 479</vt:lpstr>
      <vt:lpstr>PowerPoint Presentation</vt:lpstr>
      <vt:lpstr>Self – Examinations  Pg.  484-485</vt:lpstr>
      <vt:lpstr>Cancer Treatments</vt:lpstr>
      <vt:lpstr>PowerPoint Presentation</vt:lpstr>
      <vt:lpstr>PowerPoint Presentation</vt:lpstr>
      <vt:lpstr>Where did HIV/AIDS come from? </vt:lpstr>
      <vt:lpstr>How is HIV/AIDS spread? </vt:lpstr>
      <vt:lpstr>HIV/AIDS Life Cycle</vt:lpstr>
      <vt:lpstr>U.S Statistics  1.7 million people  are infected with HIV/AIDS</vt:lpstr>
      <vt:lpstr>Global Statistics 35 million people currently living with HIV/AIDS 25 million people have died, since discovered in 1981</vt:lpstr>
      <vt:lpstr>PowerPoint Presentation</vt:lpstr>
      <vt:lpstr>Treatments Five classes of drugs, which attack HIV at different cycles of life</vt:lpstr>
    </vt:vector>
  </TitlesOfParts>
  <Company>BWSD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Lifestyle Diseases</dc:title>
  <dc:creator>Hovanec, Samantha</dc:creator>
  <cp:lastModifiedBy>Kuharic, Samantha</cp:lastModifiedBy>
  <cp:revision>69</cp:revision>
  <dcterms:created xsi:type="dcterms:W3CDTF">2013-04-17T13:54:50Z</dcterms:created>
  <dcterms:modified xsi:type="dcterms:W3CDTF">2015-11-18T16:16:56Z</dcterms:modified>
</cp:coreProperties>
</file>