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0" r:id="rId12"/>
    <p:sldId id="269" r:id="rId13"/>
    <p:sldId id="266" r:id="rId14"/>
    <p:sldId id="271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D54109A-1C3B-4DAA-ADD8-FBBE2FACDF0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1670BED-6439-4953-BA1F-52285F29D2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Green%20Energy%20Gambl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wmf"/><Relationship Id="rId7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Wind%20Power%20Ca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com/health/airquality/top-10-most-polluted-cities-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Rust%20to%20Renewe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ir%20Pollutants%20and%20their%20Source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Environment and Your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285164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Government do the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Kyoto Protocol: </a:t>
            </a:r>
            <a:r>
              <a:rPr lang="en-US" dirty="0" smtClean="0"/>
              <a:t>an agreement signed by many of the world’s leaders in 1997, that spells out the degree of reduction in carbon dioxide emission required of each nation by the year 2012.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Government can also: </a:t>
            </a:r>
          </a:p>
          <a:p>
            <a:pPr lvl="1"/>
            <a:r>
              <a:rPr lang="en-US" dirty="0"/>
              <a:t>promote going green in schools and businesses.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out recycling bins to many places, and give out reusable shopping bags.</a:t>
            </a:r>
          </a:p>
          <a:p>
            <a:pPr lvl="1"/>
            <a:r>
              <a:rPr lang="en-US" dirty="0" smtClean="0"/>
              <a:t>Promote </a:t>
            </a:r>
            <a:r>
              <a:rPr lang="en-US" dirty="0"/>
              <a:t>solar and wind energy instead of coal.</a:t>
            </a:r>
          </a:p>
          <a:p>
            <a:pPr lvl="1"/>
            <a:r>
              <a:rPr lang="en-US" dirty="0" smtClean="0"/>
              <a:t>Promote </a:t>
            </a:r>
            <a:r>
              <a:rPr lang="en-US" dirty="0"/>
              <a:t>green cars and green appliances.</a:t>
            </a:r>
          </a:p>
          <a:p>
            <a:pPr lvl="1"/>
            <a:r>
              <a:rPr lang="en-US" dirty="0" smtClean="0"/>
              <a:t>Pass </a:t>
            </a:r>
            <a:r>
              <a:rPr lang="en-US" dirty="0"/>
              <a:t>bills to do these things!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1440" cy="99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Energy Riddles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6943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Why did the foolish gardener plant a light bulb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He wanted to grow a </a:t>
            </a:r>
            <a:r>
              <a:rPr lang="en-US" dirty="0" smtClean="0">
                <a:solidFill>
                  <a:srgbClr val="00B050"/>
                </a:solidFill>
              </a:rPr>
              <a:t>power plant</a:t>
            </a:r>
            <a:r>
              <a:rPr lang="en-US" dirty="0" smtClean="0"/>
              <a:t>!</a:t>
            </a:r>
          </a:p>
          <a:p>
            <a:r>
              <a:rPr lang="en-US" dirty="0"/>
              <a:t>How did Benjamin Franklin feel when he discovered electricity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He was </a:t>
            </a:r>
            <a:r>
              <a:rPr lang="en-US" dirty="0" smtClean="0">
                <a:solidFill>
                  <a:srgbClr val="FF0000"/>
                </a:solidFill>
              </a:rPr>
              <a:t>shocked</a:t>
            </a:r>
            <a:r>
              <a:rPr lang="en-US" dirty="0" smtClean="0"/>
              <a:t>!</a:t>
            </a:r>
          </a:p>
          <a:p>
            <a:r>
              <a:rPr lang="en-US" dirty="0"/>
              <a:t>How is energy conservation like a baseball team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They can both use a </a:t>
            </a:r>
            <a:r>
              <a:rPr lang="en-US" dirty="0" smtClean="0">
                <a:solidFill>
                  <a:srgbClr val="0070C0"/>
                </a:solidFill>
              </a:rPr>
              <a:t>switch hitter</a:t>
            </a:r>
            <a:r>
              <a:rPr lang="en-US" dirty="0" smtClean="0"/>
              <a:t>!</a:t>
            </a:r>
          </a:p>
          <a:p>
            <a:r>
              <a:rPr lang="en-US" dirty="0"/>
              <a:t>What is burned by cars driven late at night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Midnight Oil</a:t>
            </a:r>
            <a:r>
              <a:rPr lang="en-US" dirty="0" smtClean="0"/>
              <a:t>!</a:t>
            </a:r>
          </a:p>
          <a:p>
            <a:r>
              <a:rPr lang="en-US" dirty="0"/>
              <a:t>What is a renewable energy source that is used every day at your school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Brain Power</a:t>
            </a:r>
            <a:r>
              <a:rPr lang="en-US" dirty="0" smtClean="0"/>
              <a:t>!</a:t>
            </a:r>
          </a:p>
          <a:p>
            <a:r>
              <a:rPr lang="en-US" dirty="0"/>
              <a:t>How many energy students does it take to change a light bulb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None! </a:t>
            </a:r>
            <a:r>
              <a:rPr lang="en-US" dirty="0" smtClean="0"/>
              <a:t>They are smart enough to use energy efficient compact fluorescent bulbs, which rarely need to be replaced!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Were </a:t>
            </a:r>
            <a:r>
              <a:rPr lang="en-US" dirty="0" smtClean="0">
                <a:solidFill>
                  <a:srgbClr val="00B050"/>
                </a:solidFill>
              </a:rPr>
              <a:t>Green Energy </a:t>
            </a:r>
            <a:r>
              <a:rPr lang="en-US" dirty="0" smtClean="0"/>
              <a:t>investments worth the gamble?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http://video.foxnews.com/v/1642633456001/were-green-energy-investments-worth-the-gamble/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87437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Products that Benefit the Earth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541925"/>
          </a:xfrm>
        </p:spPr>
        <p:txBody>
          <a:bodyPr/>
          <a:lstStyle/>
          <a:p>
            <a:r>
              <a:rPr lang="en-US" dirty="0" smtClean="0"/>
              <a:t>Compact fluorescent light bulbs.</a:t>
            </a:r>
          </a:p>
          <a:p>
            <a:r>
              <a:rPr lang="en-US" dirty="0" smtClean="0"/>
              <a:t>Cloth or net shopping bags</a:t>
            </a:r>
          </a:p>
          <a:p>
            <a:r>
              <a:rPr lang="en-US" dirty="0" smtClean="0"/>
              <a:t>Cloth dishcloths, napkins, and towels.</a:t>
            </a:r>
          </a:p>
          <a:p>
            <a:r>
              <a:rPr lang="en-US" dirty="0" smtClean="0"/>
              <a:t>Dishes, cups, glasses, and tableware to replace the disposable versions. </a:t>
            </a:r>
          </a:p>
          <a:p>
            <a:r>
              <a:rPr lang="en-US" dirty="0" smtClean="0"/>
              <a:t>Flow-reducing showerheads. </a:t>
            </a:r>
          </a:p>
          <a:p>
            <a:r>
              <a:rPr lang="en-US" dirty="0" smtClean="0"/>
              <a:t>Energy efficient appliances</a:t>
            </a:r>
          </a:p>
          <a:p>
            <a:r>
              <a:rPr lang="en-US" dirty="0" smtClean="0"/>
              <a:t>Good quality bicycle</a:t>
            </a:r>
          </a:p>
          <a:p>
            <a:r>
              <a:rPr lang="en-US" dirty="0" smtClean="0"/>
              <a:t>Recycled paper products.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Food Chain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Pg. 711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Home Energy Use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appliances do you use a day? </a:t>
            </a:r>
          </a:p>
          <a:p>
            <a:pPr lvl="1"/>
            <a:r>
              <a:rPr lang="en-US" dirty="0" smtClean="0"/>
              <a:t> (shower, blow dryer, straightener, fridge, sink, 3 lights, microwave, car, toilet, garage door)</a:t>
            </a:r>
            <a:endParaRPr lang="en-US" dirty="0"/>
          </a:p>
        </p:txBody>
      </p:sp>
      <p:pic>
        <p:nvPicPr>
          <p:cNvPr id="1028" name="Picture 4" descr="C:\Users\shovanec\AppData\Local\Microsoft\Windows\Temporary Internet Files\Content.IE5\005PQ84M\MC9000371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998">
            <a:off x="762000" y="4038600"/>
            <a:ext cx="1456639" cy="19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ovanec\AppData\Local\Microsoft\Windows\Temporary Internet Files\Content.IE5\FNGX2UVU\MC9003111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63635"/>
            <a:ext cx="1884578" cy="14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ovanec\AppData\Local\Microsoft\Windows\Temporary Internet Files\Content.IE5\FVXW6YY6\MC9000303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487">
            <a:off x="6629400" y="3657600"/>
            <a:ext cx="2281261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ovanec\AppData\Local\Microsoft\Windows\Temporary Internet Files\Content.IE5\FVXW6YY6\MP9004309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41" l="9956" r="6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383">
            <a:off x="3415050" y="3337560"/>
            <a:ext cx="18296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hovanec\AppData\Local\Microsoft\Windows\Temporary Internet Files\Content.IE5\FVXW6YY6\MC90039129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583">
            <a:off x="4966855" y="3304941"/>
            <a:ext cx="1922983" cy="16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hovanec\AppData\Local\Microsoft\Windows\Temporary Internet Files\Content.IE5\FNGX2UVU\MC9003303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060">
            <a:off x="4754750" y="4366898"/>
            <a:ext cx="752947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Solar Power/Wind Power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</a:t>
            </a:r>
            <a:r>
              <a:rPr lang="en-US" dirty="0"/>
              <a:t>Power </a:t>
            </a:r>
            <a:r>
              <a:rPr lang="en-US" dirty="0" smtClean="0"/>
              <a:t>Car-</a:t>
            </a:r>
            <a:r>
              <a:rPr lang="en-US" dirty="0" smtClean="0">
                <a:hlinkClick r:id="rId2" action="ppaction://hlinkfile"/>
              </a:rPr>
              <a:t>http</a:t>
            </a:r>
            <a:r>
              <a:rPr lang="en-US" dirty="0">
                <a:hlinkClick r:id="rId2" action="ppaction://hlinkfile"/>
              </a:rPr>
              <a:t>://video.foxnews.com/v/1642893401001/wind-powered-car-turns-heads</a:t>
            </a:r>
            <a:r>
              <a:rPr lang="en-US" dirty="0" smtClean="0">
                <a:hlinkClick r:id="rId2" action="ppaction://hlinkfile"/>
              </a:rPr>
              <a:t>/</a:t>
            </a:r>
            <a:endParaRPr lang="en-US" dirty="0" smtClean="0"/>
          </a:p>
          <a:p>
            <a:r>
              <a:rPr lang="en-US" dirty="0" smtClean="0"/>
              <a:t>The average U.S home produces 13,000lbs of greenhouse gases from electricity a year. </a:t>
            </a:r>
          </a:p>
          <a:p>
            <a:pPr lvl="1"/>
            <a:r>
              <a:rPr lang="en-US" dirty="0" smtClean="0"/>
              <a:t>Active Solar can help generate electricity from sunlight and reduce the greenhouse gases. </a:t>
            </a:r>
          </a:p>
          <a:p>
            <a:pPr lvl="1"/>
            <a:r>
              <a:rPr lang="en-US" dirty="0" smtClean="0"/>
              <a:t>Savings in utilities pay back the initial investment within 7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73322" y="2533562"/>
            <a:ext cx="4847038" cy="2104665"/>
          </a:xfrm>
        </p:spPr>
        <p:txBody>
          <a:bodyPr/>
          <a:lstStyle/>
          <a:p>
            <a:r>
              <a:rPr lang="en-US" sz="4400" dirty="0" smtClean="0"/>
              <a:t>Consumer and the Health Care System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Health Care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Health Care System: </a:t>
            </a:r>
            <a:r>
              <a:rPr lang="en-US" dirty="0" smtClean="0"/>
              <a:t>the total of all health care providers and medical treatment facilities that work together to provide medical care to the population. </a:t>
            </a:r>
          </a:p>
          <a:p>
            <a:pPr lvl="1"/>
            <a:r>
              <a:rPr lang="en-US" dirty="0" smtClean="0"/>
              <a:t>Do you have a Doctor? Dentist? Eye Doctor?</a:t>
            </a:r>
          </a:p>
          <a:p>
            <a:pPr lvl="1"/>
            <a:r>
              <a:rPr lang="en-US" dirty="0" smtClean="0"/>
              <a:t>Have you had Surgery? Broken bone? Flu?</a:t>
            </a:r>
          </a:p>
          <a:p>
            <a:pPr lvl="1"/>
            <a:r>
              <a:rPr lang="en-US" dirty="0" smtClean="0"/>
              <a:t>Have you been to Med Express?</a:t>
            </a:r>
          </a:p>
          <a:p>
            <a:pPr lvl="1"/>
            <a:r>
              <a:rPr lang="en-US" dirty="0" smtClean="0"/>
              <a:t>Do you take medications? Asthma?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1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</a:t>
            </a:r>
            <a:r>
              <a:rPr lang="en-US" dirty="0" smtClean="0">
                <a:solidFill>
                  <a:srgbClr val="FF0000"/>
                </a:solidFill>
              </a:rPr>
              <a:t>Health 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No Insurance Plan</a:t>
            </a: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/>
              <a:t>Insurance Plan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Pay in advance for all treatment.</a:t>
            </a:r>
          </a:p>
          <a:p>
            <a:r>
              <a:rPr lang="en-US" dirty="0" smtClean="0"/>
              <a:t>Comes out of your OWN pocket.</a:t>
            </a:r>
          </a:p>
          <a:p>
            <a:r>
              <a:rPr lang="en-US" dirty="0" smtClean="0"/>
              <a:t>Usually NOT best care.</a:t>
            </a:r>
          </a:p>
          <a:p>
            <a:r>
              <a:rPr lang="en-US" dirty="0" smtClean="0"/>
              <a:t>VERY EXPENSIVE!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Pay monthly fee for insurance ($50)</a:t>
            </a:r>
          </a:p>
          <a:p>
            <a:r>
              <a:rPr lang="en-US" dirty="0" smtClean="0"/>
              <a:t>Do not pay the costs when you seek care. </a:t>
            </a:r>
          </a:p>
          <a:p>
            <a:r>
              <a:rPr lang="en-US" dirty="0" smtClean="0"/>
              <a:t>Routine check-ups.</a:t>
            </a:r>
          </a:p>
          <a:p>
            <a:r>
              <a:rPr lang="en-US" dirty="0" smtClean="0"/>
              <a:t>Opportunity for any care.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Pollution: </a:t>
            </a:r>
            <a:r>
              <a:rPr lang="en-US" dirty="0" smtClean="0"/>
              <a:t>contamination of the environment with anything that impairs its ability to support life.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600"/>
            <a:ext cx="4752746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568">
            <a:off x="4253580" y="3038767"/>
            <a:ext cx="475179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types of Personal </a:t>
            </a:r>
            <a:r>
              <a:rPr lang="en-US" dirty="0" smtClean="0">
                <a:solidFill>
                  <a:srgbClr val="FF0000"/>
                </a:solidFill>
              </a:rPr>
              <a:t>Health Care Insurance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676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Hospitalization insurance</a:t>
            </a:r>
            <a:r>
              <a:rPr lang="en-US" dirty="0" smtClean="0"/>
              <a:t>. Insurance to pay cost of hospital stay. </a:t>
            </a:r>
          </a:p>
          <a:p>
            <a:r>
              <a:rPr lang="en-US" b="1" dirty="0" smtClean="0"/>
              <a:t>Surgical insurance. </a:t>
            </a:r>
            <a:r>
              <a:rPr lang="en-US" dirty="0" smtClean="0"/>
              <a:t>Insurance to pay the surgeon’s fee.</a:t>
            </a:r>
          </a:p>
          <a:p>
            <a:r>
              <a:rPr lang="en-US" b="1" dirty="0" smtClean="0"/>
              <a:t>Medical insurance. </a:t>
            </a:r>
            <a:r>
              <a:rPr lang="en-US" dirty="0" smtClean="0"/>
              <a:t>Insurance to pay physicians’ fees, lab fees, and fees for prescription medications. </a:t>
            </a:r>
          </a:p>
          <a:p>
            <a:r>
              <a:rPr lang="en-US" b="1" dirty="0" smtClean="0"/>
              <a:t>Major medical insurance. </a:t>
            </a:r>
            <a:r>
              <a:rPr lang="en-US" dirty="0" smtClean="0"/>
              <a:t>Insurance to pay high bills not covered by other insurance. </a:t>
            </a:r>
          </a:p>
          <a:p>
            <a:r>
              <a:rPr lang="en-US" b="1" dirty="0" smtClean="0"/>
              <a:t>Disability insurance. </a:t>
            </a:r>
            <a:r>
              <a:rPr lang="en-US" dirty="0" smtClean="0"/>
              <a:t>Insurance to replace lost income if a person should be unable to work due to long illness.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vs. Medicaid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Medicare: </a:t>
            </a:r>
            <a:r>
              <a:rPr lang="en-US" i="1" dirty="0" smtClean="0"/>
              <a:t>hospitalization insurance for people who are receiving Social Security benefits</a:t>
            </a:r>
            <a:r>
              <a:rPr lang="en-US" dirty="0" smtClean="0"/>
              <a:t>, pays hospital expenses for senior citizens.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Medicaid: </a:t>
            </a:r>
            <a:r>
              <a:rPr lang="en-US" i="1" dirty="0" smtClean="0"/>
              <a:t>hospitalization and surgical insurance available for people who qualify as needy.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2000"/>
            <a:ext cx="315468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5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Notes about </a:t>
            </a:r>
            <a:r>
              <a:rPr lang="en-US" dirty="0" smtClean="0">
                <a:solidFill>
                  <a:srgbClr val="FF0000"/>
                </a:solidFill>
              </a:rPr>
              <a:t>Health 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seek a second opinion before allowing any test or surgery. </a:t>
            </a:r>
          </a:p>
          <a:p>
            <a:r>
              <a:rPr lang="en-US" dirty="0" smtClean="0"/>
              <a:t>90% of hospital bills contain errors. Read through the bill so you are not overcharged. </a:t>
            </a:r>
          </a:p>
          <a:p>
            <a:r>
              <a:rPr lang="en-US" dirty="0" smtClean="0"/>
              <a:t>Use hospital on weekdays; avoid weekends. </a:t>
            </a:r>
          </a:p>
          <a:p>
            <a:r>
              <a:rPr lang="en-US" dirty="0" smtClean="0"/>
              <a:t>Ask about each facility’s policy payment. </a:t>
            </a:r>
          </a:p>
          <a:p>
            <a:r>
              <a:rPr lang="en-US" dirty="0" smtClean="0"/>
              <a:t>Be willing to go out of state if necessary.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569">
            <a:off x="6323237" y="4343823"/>
            <a:ext cx="2523744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Advantages of Our </a:t>
            </a:r>
            <a:r>
              <a:rPr lang="en-US" dirty="0" smtClean="0">
                <a:solidFill>
                  <a:srgbClr val="FF0000"/>
                </a:solidFill>
              </a:rPr>
              <a:t>Health Care System.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Pg. 736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53000"/>
            <a:ext cx="8041440" cy="719865"/>
          </a:xfrm>
        </p:spPr>
        <p:txBody>
          <a:bodyPr/>
          <a:lstStyle/>
          <a:p>
            <a:r>
              <a:rPr lang="en-US" dirty="0" smtClean="0"/>
              <a:t>Downtown Pittsburgh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13565"/>
          <a:stretch>
            <a:fillRect/>
          </a:stretch>
        </p:blipFill>
        <p:spPr>
          <a:xfrm rot="-60000">
            <a:off x="1488809" y="207326"/>
            <a:ext cx="6335880" cy="4754880"/>
          </a:xfrm>
        </p:spPr>
      </p:pic>
    </p:spTree>
    <p:extLst>
      <p:ext uri="{BB962C8B-B14F-4D97-AF65-F5344CB8AC3E}">
        <p14:creationId xmlns:p14="http://schemas.microsoft.com/office/powerpoint/2010/main" val="12360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041440" cy="719865"/>
          </a:xfrm>
        </p:spPr>
        <p:txBody>
          <a:bodyPr/>
          <a:lstStyle/>
          <a:p>
            <a:r>
              <a:rPr lang="en-US" dirty="0" smtClean="0"/>
              <a:t>Steel Mills of Pittsburgh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8" b="20648"/>
          <a:stretch>
            <a:fillRect/>
          </a:stretch>
        </p:blipFill>
        <p:spPr>
          <a:xfrm rot="-60000">
            <a:off x="1717411" y="579821"/>
            <a:ext cx="6335880" cy="4754880"/>
          </a:xfrm>
        </p:spPr>
      </p:pic>
    </p:spTree>
    <p:extLst>
      <p:ext uri="{BB962C8B-B14F-4D97-AF65-F5344CB8AC3E}">
        <p14:creationId xmlns:p14="http://schemas.microsoft.com/office/powerpoint/2010/main" val="40319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041440" cy="719865"/>
          </a:xfrm>
        </p:spPr>
        <p:txBody>
          <a:bodyPr/>
          <a:lstStyle/>
          <a:p>
            <a:r>
              <a:rPr lang="en-US" dirty="0" smtClean="0"/>
              <a:t>No longer #1!!!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>
          <a:xfrm rot="-60000">
            <a:off x="1792033" y="357613"/>
            <a:ext cx="6092192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562600"/>
            <a:ext cx="7162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Bakersfield, CA; </a:t>
            </a:r>
            <a:r>
              <a:rPr lang="en-US" dirty="0" smtClean="0"/>
              <a:t>Hanford</a:t>
            </a:r>
            <a:r>
              <a:rPr lang="en-US" dirty="0" smtClean="0"/>
              <a:t>, </a:t>
            </a:r>
            <a:r>
              <a:rPr lang="en-US" dirty="0" smtClean="0"/>
              <a:t>CA</a:t>
            </a:r>
            <a:r>
              <a:rPr lang="en-US" dirty="0"/>
              <a:t>; </a:t>
            </a:r>
            <a:r>
              <a:rPr lang="en-US" dirty="0" smtClean="0"/>
              <a:t>Los Angeles</a:t>
            </a:r>
            <a:r>
              <a:rPr lang="en-US" dirty="0" smtClean="0"/>
              <a:t>; </a:t>
            </a:r>
            <a:r>
              <a:rPr lang="en-US" dirty="0"/>
              <a:t>Visalia, </a:t>
            </a:r>
            <a:r>
              <a:rPr lang="en-US" dirty="0" smtClean="0"/>
              <a:t>CA;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Fresno, </a:t>
            </a:r>
            <a:r>
              <a:rPr lang="en-US" dirty="0" smtClean="0"/>
              <a:t>CA; </a:t>
            </a:r>
            <a:r>
              <a:rPr lang="en-US" b="1" dirty="0" smtClean="0"/>
              <a:t>Pittsburgh, PA </a:t>
            </a:r>
            <a:r>
              <a:rPr lang="en-US" b="1" dirty="0" smtClean="0"/>
              <a:t>(#6); </a:t>
            </a:r>
            <a:r>
              <a:rPr lang="en-US" dirty="0" smtClean="0"/>
              <a:t>Phoenix, AZ; Cincinnati, OH, Louisville, KY; Philadelphia, PA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1229597">
            <a:off x="152400" y="2055950"/>
            <a:ext cx="152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www.weather.com/health/airquality/top-10-most-polluted-cities-</a:t>
            </a:r>
            <a:endParaRPr lang="en-US" sz="1200" dirty="0" smtClean="0"/>
          </a:p>
          <a:p>
            <a:r>
              <a:rPr lang="en-US" sz="1200" dirty="0" smtClean="0"/>
              <a:t>20130125?pageno=11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Rust to Renewal: Pittsburgh’s Green Economy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http://www.youtube.com/watch?v=LBQYKrfRinc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Air Pollutants and Their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http://www.youtube.com/watch?v=UtdKRvWC1yQ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Current Global Problems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pg. 704-705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Hunger, Poverty, and population. </a:t>
            </a:r>
          </a:p>
          <a:p>
            <a:r>
              <a:rPr lang="en-US" dirty="0" smtClean="0"/>
              <a:t>Losses of land to produce food. </a:t>
            </a:r>
          </a:p>
          <a:p>
            <a:r>
              <a:rPr lang="en-US" dirty="0" smtClean="0"/>
              <a:t>Depletion of ozone (accelerating fossil fuel)</a:t>
            </a:r>
          </a:p>
          <a:p>
            <a:r>
              <a:rPr lang="en-US" dirty="0" smtClean="0"/>
              <a:t>Air pollution</a:t>
            </a:r>
          </a:p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Global Warming (greenhouse effect)</a:t>
            </a:r>
          </a:p>
          <a:p>
            <a:r>
              <a:rPr lang="en-US" dirty="0" smtClean="0"/>
              <a:t>Water shortages</a:t>
            </a:r>
          </a:p>
          <a:p>
            <a:r>
              <a:rPr lang="en-US" dirty="0" smtClean="0"/>
              <a:t>Forests are shrinking and deserts are increasing. </a:t>
            </a:r>
          </a:p>
          <a:p>
            <a:r>
              <a:rPr lang="en-US" dirty="0" smtClean="0"/>
              <a:t>Ocean and lake pollution (killing fish)</a:t>
            </a:r>
          </a:p>
          <a:p>
            <a:r>
              <a:rPr lang="en-US" dirty="0" smtClean="0"/>
              <a:t>Extinctions of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How Can </a:t>
            </a:r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e </a:t>
            </a: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B050"/>
                </a:solidFill>
              </a:rPr>
              <a:t>ix </a:t>
            </a:r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hese Problems?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828</TotalTime>
  <Words>851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Sketchbook</vt:lpstr>
      <vt:lpstr>The Environment and Your Health</vt:lpstr>
      <vt:lpstr>The Impact of Pollution</vt:lpstr>
      <vt:lpstr>Downtown Pittsburgh</vt:lpstr>
      <vt:lpstr>Steel Mills of Pittsburgh</vt:lpstr>
      <vt:lpstr>No longer #1!!!</vt:lpstr>
      <vt:lpstr>Rust to Renewal: Pittsburgh’s Green Economy</vt:lpstr>
      <vt:lpstr>Common Air Pollutants and Their Sources</vt:lpstr>
      <vt:lpstr>Current Global Problems pg. 704-705</vt:lpstr>
      <vt:lpstr>How Can We Fix These Problems?</vt:lpstr>
      <vt:lpstr>What Can Government do the Help?</vt:lpstr>
      <vt:lpstr>Energy Riddles</vt:lpstr>
      <vt:lpstr>Were Green Energy investments worth the gamble? </vt:lpstr>
      <vt:lpstr>Products that Benefit the Earth</vt:lpstr>
      <vt:lpstr>Food Chain</vt:lpstr>
      <vt:lpstr>Home Energy Use</vt:lpstr>
      <vt:lpstr>Solar Power/Wind Power</vt:lpstr>
      <vt:lpstr>Consumer and the Health Care System</vt:lpstr>
      <vt:lpstr>Health Care System</vt:lpstr>
      <vt:lpstr>Approaches to Health Care</vt:lpstr>
      <vt:lpstr>Five types of Personal Health Care Insurance. </vt:lpstr>
      <vt:lpstr>Medicare vs. Medicaid</vt:lpstr>
      <vt:lpstr>Key Notes about Health Care</vt:lpstr>
      <vt:lpstr>Problems and Advantages of Our Health Care System. </vt:lpstr>
    </vt:vector>
  </TitlesOfParts>
  <Company>BWSD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Environment and Your Health</dc:title>
  <dc:creator>Hovanec, Samantha</dc:creator>
  <cp:lastModifiedBy>Hovanec, Samantha</cp:lastModifiedBy>
  <cp:revision>25</cp:revision>
  <dcterms:created xsi:type="dcterms:W3CDTF">2013-01-02T12:45:48Z</dcterms:created>
  <dcterms:modified xsi:type="dcterms:W3CDTF">2013-05-15T14:07:53Z</dcterms:modified>
</cp:coreProperties>
</file>